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63" r:id="rId14"/>
    <p:sldId id="266" r:id="rId15"/>
    <p:sldId id="271" r:id="rId16"/>
    <p:sldId id="270" r:id="rId17"/>
    <p:sldId id="272" r:id="rId18"/>
    <p:sldId id="273" r:id="rId19"/>
    <p:sldId id="276" r:id="rId20"/>
    <p:sldId id="275" r:id="rId21"/>
    <p:sldId id="27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A01D45-4FBC-4E08-A890-F72BC7A84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8A1D89D-6F49-44ED-998A-56EBC496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E5DA3F-50C4-47B2-80F0-FEC3F1DB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B8A-F842-4929-ABC9-EB35D7F6358F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4B0F7B-5D5A-43B7-BF5F-BF0265898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4D31F5-8758-47F7-B4FF-FEBE086BE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00E6-D06F-4435-B10C-D3C7CB299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3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716F40-70D1-424A-8CF4-93BFE28E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92DD5B-EA98-478F-AEB2-56DC22176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17833F-ADF8-44BE-9C81-74C423E2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B8A-F842-4929-ABC9-EB35D7F6358F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6A462B-201B-493A-AAC2-F8178026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6DCFA8-448D-4035-8E3F-F5EC25B7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00E6-D06F-4435-B10C-D3C7CB299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6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DC6232C-2E8C-4A8B-A02B-DE780055F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0C4BBF-6090-4957-913A-48615AA7A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31522C-6FED-49C8-85F6-704EA402A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B8A-F842-4929-ABC9-EB35D7F6358F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ABA763-F87A-4EC8-8656-2BC514ED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E79B28-84E4-496C-A851-EC5307774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00E6-D06F-4435-B10C-D3C7CB299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1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98EFA3-75E4-469F-9504-3D218D58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C06A55-F945-4C4F-9B9B-4BB75D8F2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ADCD02-486B-4A99-A15F-D9527EFE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B8A-F842-4929-ABC9-EB35D7F6358F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6AB82A-EE3B-4EDC-9E44-D1C628B9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EC4CA4-700C-435E-9361-F6F32202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00E6-D06F-4435-B10C-D3C7CB299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6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EBE3A5-C7CD-4675-879B-8FEA88000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DB018FF-71FC-4F5D-8180-7AFFBDF21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7A54F0-1C09-4414-91EF-D6BFC342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B8A-F842-4929-ABC9-EB35D7F6358F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065264-A05E-4E71-9157-86C57C05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78F627-3F5C-4C05-83BB-EE8F3BF5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00E6-D06F-4435-B10C-D3C7CB299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8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1D60D0-59DE-46DD-B35B-8B5AD75C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CB969E-A22A-44D2-BECA-FF16530DC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104A49B-E1F6-4F9E-93AB-EB3BDA413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5EAE84-80F7-49B0-BEBD-306730F9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B8A-F842-4929-ABC9-EB35D7F6358F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DB700D-E38D-423F-9FC0-D2828F58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744550-76DE-43D1-A289-113BB4E3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00E6-D06F-4435-B10C-D3C7CB299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06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406CFC-A81E-4B68-AD7B-152F92C2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FFD742-29AC-4526-8003-1E00D3A29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40CD59E-8A3F-40AF-9289-4A078A6FE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436513D-F38D-49F4-B5BC-B5E17CF3D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1127D77-11E0-4097-8D36-A983AF568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4B02665-D257-4237-B8C8-4608A3BE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B8A-F842-4929-ABC9-EB35D7F6358F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9CB65D4-131D-48DF-9C2D-074266AF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BD1D395-4159-4CBE-A6CA-E5E53D44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00E6-D06F-4435-B10C-D3C7CB299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8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62E938-5D62-47DE-A053-3A020213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197DEE3-1CCE-4314-B65F-DC9F092E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B8A-F842-4929-ABC9-EB35D7F6358F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04F067C-96ED-4706-96B3-66606482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63957B-4550-4E19-BC56-650468F3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00E6-D06F-4435-B10C-D3C7CB299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2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8D9BF50-B1C5-49B5-8919-F1E731A4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B8A-F842-4929-ABC9-EB35D7F6358F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0660D6-40A1-4485-BEF0-82346C4D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AFF1651-8B65-44EB-B424-556BE540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00E6-D06F-4435-B10C-D3C7CB299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3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DCDEFB-C4BB-4B14-BDAF-B2D6564A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7E70C1-08DD-419E-8B63-D46FC0678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3B73E0-DFBD-4371-82B9-B10AA00D8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70576F-790D-4AD7-8A4D-B629173A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B8A-F842-4929-ABC9-EB35D7F6358F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2B06ED-90F3-4E0E-97C1-DC497DB8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D2E9F0-7B04-4DC2-A71E-FC879F82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00E6-D06F-4435-B10C-D3C7CB299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0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8F214C-FC36-4A8F-B3DE-1EEEFD16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8F4245A-408C-41A9-B471-F9872C26A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C57EAF-0C48-4018-958B-9639D5E3A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81F34F-C4B9-422D-9243-FB727D0A5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B8A-F842-4929-ABC9-EB35D7F6358F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5752D-5DA4-4A36-BD94-BED1B2D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C07AFB-CE4E-436B-AABB-92F528B7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00E6-D06F-4435-B10C-D3C7CB299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3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5DBBC4-F113-4997-9F20-751C4386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8400EA8-1425-4A23-A709-1CEB42814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90C2AE-9949-4042-8109-AEF799AEC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29B8A-F842-4929-ABC9-EB35D7F6358F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E45373-379D-433C-A14D-09A828DAC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F3BA93-A9D4-4B6F-ABDF-93F64F1C9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800E6-D06F-4435-B10C-D3C7CB299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0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3AB76E-AB42-469E-B976-60F2A0122210}"/>
              </a:ext>
            </a:extLst>
          </p:cNvPr>
          <p:cNvSpPr txBox="1"/>
          <p:nvPr/>
        </p:nvSpPr>
        <p:spPr>
          <a:xfrm>
            <a:off x="2974422" y="1795461"/>
            <a:ext cx="71965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Кардиотоксичность</a:t>
            </a:r>
            <a:r>
              <a:rPr lang="ru-RU" sz="48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800" dirty="0">
                <a:solidFill>
                  <a:srgbClr val="FF0000"/>
                </a:solidFill>
              </a:rPr>
              <a:t/>
            </a:r>
            <a:br>
              <a:rPr lang="ru-RU" sz="48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противоопухолевых препаратов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F189D1-4EB9-417D-B59B-CF921CB47CE6}"/>
              </a:ext>
            </a:extLst>
          </p:cNvPr>
          <p:cNvSpPr txBox="1"/>
          <p:nvPr/>
        </p:nvSpPr>
        <p:spPr>
          <a:xfrm>
            <a:off x="7744146" y="4557412"/>
            <a:ext cx="3534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Доклад выполнил:</a:t>
            </a:r>
            <a:br>
              <a:rPr lang="ru-RU" b="1" dirty="0"/>
            </a:br>
            <a:r>
              <a:rPr lang="ru-RU" dirty="0"/>
              <a:t>Студент 3 курса, лечебного фак-та</a:t>
            </a:r>
            <a:br>
              <a:rPr lang="ru-RU" dirty="0"/>
            </a:br>
            <a:r>
              <a:rPr lang="ru-RU" dirty="0"/>
              <a:t>МГМСУ им. А. И. Евдокимова</a:t>
            </a:r>
            <a:br>
              <a:rPr lang="ru-RU" dirty="0"/>
            </a:br>
            <a:r>
              <a:rPr lang="ru-RU" dirty="0"/>
              <a:t>Донской Д. Н. </a:t>
            </a:r>
          </a:p>
        </p:txBody>
      </p:sp>
      <p:pic>
        <p:nvPicPr>
          <p:cNvPr id="1034" name="Picture 10" descr="https://sendo.info/wp-content/uploads/2017/04/3.jpg">
            <a:extLst>
              <a:ext uri="{FF2B5EF4-FFF2-40B4-BE49-F238E27FC236}">
                <a16:creationId xmlns:a16="http://schemas.microsoft.com/office/drawing/2014/main" xmlns="" id="{783ECEB4-BE02-413F-A345-3FCA88B3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86" y="3384125"/>
            <a:ext cx="3330915" cy="26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77" y="677263"/>
            <a:ext cx="6485868" cy="836553"/>
          </a:xfrm>
          <a:prstGeom prst="rect">
            <a:avLst/>
          </a:prstGeom>
        </p:spPr>
      </p:pic>
      <p:pic>
        <p:nvPicPr>
          <p:cNvPr id="10" name="Picture 2" descr="Ð¤ÐÐÐ£ Â«ÐÐÐÐ¦ Ð¾Ð½ÐºÐ¾Ð»Ð¾Ð³Ð¸Ð¸ Ð¸Ð¼. Ð.Ð. ÐÐ»Ð¾ÑÐ¸Ð½Ð°Â» ÐÐ¸Ð½Ð·Ð´ÑÐ°Ð²Ð° Ð Ð¾ÑÑÐ¸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188" y="468044"/>
            <a:ext cx="3290131" cy="139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8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8A1FCC-E732-47AC-85A4-59AE8175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ru-RU" dirty="0"/>
              <a:t>Особенности применения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CEA962-B9DE-4E65-8A45-C5A2D3FFF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575033"/>
            <a:ext cx="5702949" cy="4282953"/>
          </a:xfrm>
        </p:spPr>
        <p:txBody>
          <a:bodyPr>
            <a:normAutofit fontScale="77500" lnSpcReduction="20000"/>
          </a:bodyPr>
          <a:lstStyle/>
          <a:p>
            <a:r>
              <a:rPr lang="ru-RU" sz="2200" dirty="0"/>
              <a:t>До назначения препарата и в ходе лечения оценивают фракцию сердечного выброса левого желудочка с помощью изотопной </a:t>
            </a:r>
            <a:r>
              <a:rPr lang="ru-RU" sz="2200" dirty="0" err="1"/>
              <a:t>вентрикулографии</a:t>
            </a:r>
            <a:r>
              <a:rPr lang="ru-RU" sz="2200" dirty="0"/>
              <a:t> или ЭХО-КГ. Поражение сердца чаще наблюдается у больных старше 70 лет, при артериальной гипертонии или болезнях сердца в анамнезе, а также у больных,  ранее получавших </a:t>
            </a:r>
            <a:r>
              <a:rPr lang="ru-RU" sz="2200" dirty="0" err="1"/>
              <a:t>антрациклины</a:t>
            </a:r>
            <a:r>
              <a:rPr lang="ru-RU" sz="2200" dirty="0"/>
              <a:t> или лучевую терапию на область средостения. Риск </a:t>
            </a:r>
            <a:r>
              <a:rPr lang="ru-RU" sz="2200" dirty="0" err="1"/>
              <a:t>кардиотоксичности</a:t>
            </a:r>
            <a:r>
              <a:rPr lang="ru-RU" sz="2200" dirty="0"/>
              <a:t> возрастает при общей дозе </a:t>
            </a:r>
            <a:r>
              <a:rPr lang="ru-RU" sz="2200" dirty="0" err="1"/>
              <a:t>доксорубицина</a:t>
            </a:r>
            <a:r>
              <a:rPr lang="ru-RU" sz="2200" dirty="0"/>
              <a:t> более 450 мг/м2. </a:t>
            </a:r>
          </a:p>
          <a:p>
            <a:r>
              <a:rPr lang="ru-RU" sz="2200" dirty="0" err="1"/>
              <a:t>Кардиотоксичность</a:t>
            </a:r>
            <a:r>
              <a:rPr lang="ru-RU" sz="2200" dirty="0"/>
              <a:t> снижается при непрерывных инфузиях или назначении препарата 1 раз в неделю. </a:t>
            </a:r>
            <a:r>
              <a:rPr lang="ru-RU" sz="2200" dirty="0" err="1"/>
              <a:t>Дексразоксан</a:t>
            </a:r>
            <a:r>
              <a:rPr lang="ru-RU" sz="2200" dirty="0"/>
              <a:t> также снижает токсичность </a:t>
            </a:r>
            <a:r>
              <a:rPr lang="ru-RU" sz="2200" dirty="0" err="1"/>
              <a:t>доксорубицина</a:t>
            </a:r>
            <a:r>
              <a:rPr lang="ru-RU" sz="2200" dirty="0"/>
              <a:t> за счет образования комплексов с железом. </a:t>
            </a:r>
          </a:p>
          <a:p>
            <a:r>
              <a:rPr lang="ru-RU" sz="2200" dirty="0"/>
              <a:t>Острое поражение сердца при назначении </a:t>
            </a:r>
            <a:r>
              <a:rPr lang="ru-RU" sz="2200" dirty="0" err="1"/>
              <a:t>доксорубицина</a:t>
            </a:r>
            <a:r>
              <a:rPr lang="ru-RU" sz="2200" dirty="0"/>
              <a:t> не зависит от дозы, развивается в первые 2-3 суток и проявляется нарушением ритма и проводимости, изменениями ЭКГ, перикардитом, миокардитом. </a:t>
            </a:r>
          </a:p>
          <a:p>
            <a:endParaRPr lang="ru-RU" sz="1800" dirty="0"/>
          </a:p>
        </p:txBody>
      </p:sp>
      <p:pic>
        <p:nvPicPr>
          <p:cNvPr id="1026" name="Picture 2" descr="https://avatars.mds.yandex.net/get-pdb/918543/c94340ba-3896-45d7-8e6e-224c37be370f/s1200?webp=false">
            <a:extLst>
              <a:ext uri="{FF2B5EF4-FFF2-40B4-BE49-F238E27FC236}">
                <a16:creationId xmlns:a16="http://schemas.microsoft.com/office/drawing/2014/main" xmlns="" id="{2E431EFE-95C1-4219-BF5B-9D528327B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8" r="12776" b="2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60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95D84C-3E78-4207-B35E-6E504BA89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825595" cy="2760098"/>
          </a:xfrm>
        </p:spPr>
        <p:txBody>
          <a:bodyPr>
            <a:normAutofit/>
          </a:bodyPr>
          <a:lstStyle/>
          <a:p>
            <a:pPr algn="ctr"/>
            <a:r>
              <a:rPr lang="ru-RU" sz="3700" dirty="0" err="1">
                <a:solidFill>
                  <a:srgbClr val="FFFFFF"/>
                </a:solidFill>
              </a:rPr>
              <a:t>Моноклональные</a:t>
            </a:r>
            <a:r>
              <a:rPr lang="ru-RU" sz="3700" dirty="0">
                <a:solidFill>
                  <a:srgbClr val="FFFFFF"/>
                </a:solidFill>
              </a:rPr>
              <a:t> антитела </a:t>
            </a:r>
            <a:br>
              <a:rPr lang="ru-RU" sz="3700" dirty="0">
                <a:solidFill>
                  <a:srgbClr val="FFFFFF"/>
                </a:solidFill>
              </a:rPr>
            </a:br>
            <a:r>
              <a:rPr lang="ru-RU" sz="3700" dirty="0">
                <a:solidFill>
                  <a:srgbClr val="FFFFFF"/>
                </a:solidFill>
              </a:rPr>
              <a:t>(</a:t>
            </a:r>
            <a:r>
              <a:rPr lang="ru-RU" sz="3700" dirty="0" err="1">
                <a:solidFill>
                  <a:srgbClr val="FFFFFF"/>
                </a:solidFill>
              </a:rPr>
              <a:t>Трастузумаб</a:t>
            </a:r>
            <a:r>
              <a:rPr lang="ru-RU" sz="3700" dirty="0">
                <a:solidFill>
                  <a:srgbClr val="FFFFFF"/>
                </a:solidFill>
              </a:rPr>
              <a:t>)</a:t>
            </a:r>
            <a:br>
              <a:rPr lang="ru-RU" sz="3700" dirty="0">
                <a:solidFill>
                  <a:srgbClr val="FFFFFF"/>
                </a:solidFill>
              </a:rPr>
            </a:br>
            <a:endParaRPr lang="ru-RU" sz="3700" dirty="0">
              <a:solidFill>
                <a:srgbClr val="FFFFFF"/>
              </a:solidFill>
            </a:endParaRP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xmlns="" id="{4C6472E1-461F-43DE-B0E9-47B77ED32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77500" lnSpcReduction="20000"/>
          </a:bodyPr>
          <a:lstStyle/>
          <a:p>
            <a:r>
              <a:rPr lang="ru-RU" sz="2400" dirty="0" err="1">
                <a:solidFill>
                  <a:srgbClr val="000000"/>
                </a:solidFill>
              </a:rPr>
              <a:t>Трастузумаб</a:t>
            </a:r>
            <a:r>
              <a:rPr lang="ru-RU" sz="2400" dirty="0">
                <a:solidFill>
                  <a:srgbClr val="000000"/>
                </a:solidFill>
              </a:rPr>
              <a:t> (</a:t>
            </a:r>
            <a:r>
              <a:rPr lang="ru-RU" sz="2400" dirty="0" err="1">
                <a:solidFill>
                  <a:srgbClr val="000000"/>
                </a:solidFill>
              </a:rPr>
              <a:t>герцептин</a:t>
            </a:r>
            <a:r>
              <a:rPr lang="ru-RU" sz="2400" dirty="0">
                <a:solidFill>
                  <a:srgbClr val="000000"/>
                </a:solidFill>
              </a:rPr>
              <a:t>). Его антигенами являются </a:t>
            </a:r>
            <a:r>
              <a:rPr lang="en-US" sz="2400" dirty="0">
                <a:solidFill>
                  <a:srgbClr val="000000"/>
                </a:solidFill>
              </a:rPr>
              <a:t>HER</a:t>
            </a:r>
            <a:r>
              <a:rPr lang="ru-RU" sz="2400" dirty="0">
                <a:solidFill>
                  <a:srgbClr val="000000"/>
                </a:solidFill>
              </a:rPr>
              <a:t>2-рецепторы раковых клеток молочной железы.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Противоопухолевая активность </a:t>
            </a:r>
            <a:r>
              <a:rPr lang="ru-RU" sz="2400" dirty="0" err="1">
                <a:solidFill>
                  <a:srgbClr val="000000"/>
                </a:solidFill>
              </a:rPr>
              <a:t>трастузумаба</a:t>
            </a:r>
            <a:r>
              <a:rPr lang="ru-RU" sz="2400" dirty="0">
                <a:solidFill>
                  <a:srgbClr val="000000"/>
                </a:solidFill>
              </a:rPr>
              <a:t> связана с блокадой </a:t>
            </a:r>
            <a:r>
              <a:rPr lang="en-US" sz="2400" dirty="0">
                <a:solidFill>
                  <a:srgbClr val="000000"/>
                </a:solidFill>
              </a:rPr>
              <a:t>HER</a:t>
            </a:r>
            <a:r>
              <a:rPr lang="ru-RU" sz="2400" dirty="0">
                <a:solidFill>
                  <a:srgbClr val="000000"/>
                </a:solidFill>
              </a:rPr>
              <a:t> 2- рецепторов, что приводит к цитотоксическому эффекту.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Нарушает передачу сигналов с рецепторов опухолевой клетки внутрь. Вызывает апоптоз за счет неизвестных механизмов.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Распределение в организме изучено недостаточно.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Метаболизм изучен недостаточно. Подобно другим </a:t>
            </a:r>
            <a:r>
              <a:rPr lang="ru-RU" sz="2400" dirty="0" err="1">
                <a:solidFill>
                  <a:srgbClr val="000000"/>
                </a:solidFill>
              </a:rPr>
              <a:t>моноклональным</a:t>
            </a:r>
            <a:r>
              <a:rPr lang="ru-RU" sz="2400" dirty="0">
                <a:solidFill>
                  <a:srgbClr val="000000"/>
                </a:solidFill>
              </a:rPr>
              <a:t> антителам, препарат выводится печенью и почками; </a:t>
            </a:r>
            <a:r>
              <a:rPr lang="en-US" sz="2400" dirty="0">
                <a:solidFill>
                  <a:srgbClr val="000000"/>
                </a:solidFill>
              </a:rPr>
              <a:t>T</a:t>
            </a:r>
            <a:r>
              <a:rPr lang="ru-RU" sz="2400" dirty="0">
                <a:solidFill>
                  <a:srgbClr val="000000"/>
                </a:solidFill>
              </a:rPr>
              <a:t>1/2=5-6 </a:t>
            </a:r>
            <a:r>
              <a:rPr lang="ru-RU" sz="2400" dirty="0" err="1">
                <a:solidFill>
                  <a:srgbClr val="000000"/>
                </a:solidFill>
              </a:rPr>
              <a:t>сут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Дозы:</a:t>
            </a:r>
            <a:br>
              <a:rPr lang="ru-RU" sz="2400" dirty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Стандартная схема: 4 мг/кг в/в в течение 90 мин, поддерживающая доза 2 мг/кг в/в еженедельно. </a:t>
            </a:r>
            <a:br>
              <a:rPr lang="ru-RU" sz="2400" dirty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Схема №2: 8 мг/кг в/в в течение 90 мин, поддерживающая доза6 мг/кг в/в каждые 21 </a:t>
            </a:r>
            <a:r>
              <a:rPr lang="ru-RU" sz="2400" dirty="0" err="1">
                <a:solidFill>
                  <a:srgbClr val="000000"/>
                </a:solidFill>
              </a:rPr>
              <a:t>сут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1" name="Picture 8" descr="https://www.genakom.ru/images/ronc-logo.jpg">
            <a:extLst>
              <a:ext uri="{FF2B5EF4-FFF2-40B4-BE49-F238E27FC236}">
                <a16:creationId xmlns:a16="http://schemas.microsoft.com/office/drawing/2014/main" xmlns="" id="{37F78BC2-914A-4FDF-B932-067E2F3D9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15" y="205329"/>
            <a:ext cx="3444101" cy="9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63422CE-F802-4874-B3FF-045412BDC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719" y="5243235"/>
            <a:ext cx="4271712" cy="139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01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www.genakom.ru/images/ronc-logo.jpg">
            <a:extLst>
              <a:ext uri="{FF2B5EF4-FFF2-40B4-BE49-F238E27FC236}">
                <a16:creationId xmlns:a16="http://schemas.microsoft.com/office/drawing/2014/main" xmlns="" id="{A1CB7FC4-E778-47AA-AC75-4DA3A38BF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15" y="205329"/>
            <a:ext cx="3444101" cy="9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C044C8-0E2B-42F2-B0DD-96109B523404}"/>
              </a:ext>
            </a:extLst>
          </p:cNvPr>
          <p:cNvSpPr txBox="1"/>
          <p:nvPr/>
        </p:nvSpPr>
        <p:spPr>
          <a:xfrm>
            <a:off x="140162" y="267976"/>
            <a:ext cx="910704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Показания к применению:</a:t>
            </a:r>
          </a:p>
          <a:p>
            <a:pPr algn="ctr"/>
            <a:r>
              <a:rPr lang="ru-RU" dirty="0"/>
              <a:t>1. Метастазирующий рак молочной железы при повышенной экспрессии</a:t>
            </a:r>
            <a:br>
              <a:rPr lang="ru-RU" dirty="0"/>
            </a:br>
            <a:r>
              <a:rPr lang="ru-RU" dirty="0"/>
              <a:t>рецепторов </a:t>
            </a:r>
            <a:r>
              <a:rPr lang="en-US" dirty="0"/>
              <a:t>ErbB2</a:t>
            </a:r>
            <a:r>
              <a:rPr lang="ru-RU" dirty="0"/>
              <a:t>, в качестве 1-й линии химиотерапии в сочетании с </a:t>
            </a:r>
            <a:r>
              <a:rPr lang="ru-RU" dirty="0" err="1"/>
              <a:t>паклитакселом</a:t>
            </a:r>
            <a:r>
              <a:rPr lang="ru-RU" dirty="0"/>
              <a:t>.</a:t>
            </a:r>
          </a:p>
          <a:p>
            <a:r>
              <a:rPr lang="ru-RU" dirty="0"/>
              <a:t>               2. Метастазирующий рак молочной железы при повышенной экспрессии</a:t>
            </a:r>
            <a:br>
              <a:rPr lang="ru-RU" dirty="0"/>
            </a:br>
            <a:r>
              <a:rPr lang="ru-RU" dirty="0"/>
              <a:t>рецепторов </a:t>
            </a:r>
            <a:r>
              <a:rPr lang="en-US" dirty="0"/>
              <a:t>ErbB2</a:t>
            </a:r>
            <a:r>
              <a:rPr lang="ru-RU" dirty="0"/>
              <a:t>, в качестве 2-й или 3-й линии химиотерапии в виде </a:t>
            </a:r>
            <a:r>
              <a:rPr lang="ru-RU" dirty="0" err="1"/>
              <a:t>монотерапии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DDEFFD-B91E-43F7-891D-C58D5B31AB20}"/>
              </a:ext>
            </a:extLst>
          </p:cNvPr>
          <p:cNvSpPr txBox="1"/>
          <p:nvPr/>
        </p:nvSpPr>
        <p:spPr>
          <a:xfrm>
            <a:off x="453942" y="2023972"/>
            <a:ext cx="1186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Лекарственные взаимодействия: </a:t>
            </a:r>
          </a:p>
          <a:p>
            <a:r>
              <a:rPr lang="ru-RU" dirty="0"/>
              <a:t>при одновременном применении с </a:t>
            </a:r>
            <a:r>
              <a:rPr lang="ru-RU" dirty="0" err="1"/>
              <a:t>антрациклинами</a:t>
            </a:r>
            <a:r>
              <a:rPr lang="ru-RU" dirty="0"/>
              <a:t>, </a:t>
            </a:r>
            <a:r>
              <a:rPr lang="ru-RU" dirty="0" err="1"/>
              <a:t>таксанами</a:t>
            </a:r>
            <a:r>
              <a:rPr lang="ru-RU" dirty="0"/>
              <a:t> – повышение риска </a:t>
            </a:r>
            <a:r>
              <a:rPr lang="ru-RU" dirty="0" err="1"/>
              <a:t>кардиотоксичности</a:t>
            </a:r>
            <a:r>
              <a:rPr lang="ru-RU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9F425F-3BEA-41C1-9ECB-BBA1EF0F30D2}"/>
              </a:ext>
            </a:extLst>
          </p:cNvPr>
          <p:cNvSpPr txBox="1"/>
          <p:nvPr/>
        </p:nvSpPr>
        <p:spPr>
          <a:xfrm>
            <a:off x="330506" y="3429000"/>
            <a:ext cx="11232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КАРДИОТОКСИЧНОСТЬ!</a:t>
            </a:r>
            <a:br>
              <a:rPr lang="ru-RU" dirty="0"/>
            </a:br>
            <a:r>
              <a:rPr lang="ru-RU" dirty="0"/>
              <a:t>Проявляется в виде одышки, отеков, снижении фракции выброса левого желудочка. Риск резко возрастает при </a:t>
            </a:r>
          </a:p>
          <a:p>
            <a:r>
              <a:rPr lang="ru-RU" dirty="0"/>
              <a:t>сочетании с </a:t>
            </a:r>
            <a:r>
              <a:rPr lang="ru-RU" dirty="0" err="1"/>
              <a:t>антрациклинами</a:t>
            </a:r>
            <a:r>
              <a:rPr lang="ru-RU" dirty="0"/>
              <a:t> и с </a:t>
            </a:r>
            <a:r>
              <a:rPr lang="ru-RU" dirty="0" err="1"/>
              <a:t>паклитакселом</a:t>
            </a:r>
            <a:r>
              <a:rPr lang="ru-RU" dirty="0"/>
              <a:t>. Как правило, поражение миокарда обратимо!!!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1319DB4-B30F-4E04-9CC9-03BB75341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479" y="4489557"/>
            <a:ext cx="1697455" cy="22632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013715-2733-40F3-A045-FF74B78F4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570" y="4592493"/>
            <a:ext cx="564431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7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839D1C-18F9-45E6-9A38-33ABB7DE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FFFFFF"/>
                </a:solidFill>
              </a:rPr>
              <a:t>Фторурацил</a:t>
            </a: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(5-</a:t>
            </a:r>
            <a:r>
              <a:rPr lang="en-US" dirty="0" err="1">
                <a:solidFill>
                  <a:srgbClr val="FFFFFF"/>
                </a:solidFill>
              </a:rPr>
              <a:t>Ftoruracil</a:t>
            </a:r>
            <a:r>
              <a:rPr lang="en-US" dirty="0">
                <a:solidFill>
                  <a:srgbClr val="FFFFFF"/>
                </a:solidFill>
              </a:rPr>
              <a:t>)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27078A-ADFD-41C4-8B01-A2028F1F3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216" y="721895"/>
            <a:ext cx="5555994" cy="5647489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Механизм действия:</a:t>
            </a:r>
            <a:r>
              <a:rPr lang="ru-RU" sz="2400" dirty="0">
                <a:solidFill>
                  <a:srgbClr val="000000"/>
                </a:solidFill>
              </a:rPr>
              <a:t/>
            </a:r>
            <a:br>
              <a:rPr lang="ru-RU" sz="2400" dirty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Его действие зависит от  периода клеточного цикла, наиболее активен в периоде </a:t>
            </a:r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Исходный препарат неактивен, цитотоксическое действие оказывают его метаболиты.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Один из метаболитов, </a:t>
            </a:r>
            <a:r>
              <a:rPr lang="ru-RU" sz="2400" dirty="0" err="1">
                <a:solidFill>
                  <a:srgbClr val="000000"/>
                </a:solidFill>
              </a:rPr>
              <a:t>фтордезокси</a:t>
            </a:r>
            <a:r>
              <a:rPr lang="ru-RU" sz="2400" dirty="0">
                <a:solidFill>
                  <a:srgbClr val="000000"/>
                </a:solidFill>
              </a:rPr>
              <a:t>-УМФ, ингибирует </a:t>
            </a:r>
            <a:r>
              <a:rPr lang="ru-RU" sz="2400" dirty="0" err="1">
                <a:solidFill>
                  <a:srgbClr val="000000"/>
                </a:solidFill>
              </a:rPr>
              <a:t>тимидилатсинтазу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Другой метаболит, фтор-УТФ, встраивается в РНК и нарушает процессинг и трансляции. </a:t>
            </a:r>
          </a:p>
          <a:p>
            <a:r>
              <a:rPr lang="ru-RU" sz="2400" dirty="0" err="1">
                <a:solidFill>
                  <a:srgbClr val="000000"/>
                </a:solidFill>
              </a:rPr>
              <a:t>Фтордезокси</a:t>
            </a:r>
            <a:r>
              <a:rPr lang="ru-RU" sz="2400" dirty="0">
                <a:solidFill>
                  <a:srgbClr val="000000"/>
                </a:solidFill>
              </a:rPr>
              <a:t>-УТФ встраивается в ДНК, нарушая ее репликации и функции.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Ингибирование </a:t>
            </a:r>
            <a:r>
              <a:rPr lang="ru-RU" sz="2400" dirty="0" err="1">
                <a:solidFill>
                  <a:srgbClr val="000000"/>
                </a:solidFill>
              </a:rPr>
              <a:t>тимидилатсинтазы</a:t>
            </a:r>
            <a:r>
              <a:rPr lang="ru-RU" sz="2400" dirty="0">
                <a:solidFill>
                  <a:srgbClr val="000000"/>
                </a:solidFill>
              </a:rPr>
              <a:t> ведет к накоплению </a:t>
            </a:r>
            <a:r>
              <a:rPr lang="ru-RU" sz="2400" dirty="0" err="1">
                <a:solidFill>
                  <a:srgbClr val="000000"/>
                </a:solidFill>
              </a:rPr>
              <a:t>дезокси</a:t>
            </a:r>
            <a:r>
              <a:rPr lang="ru-RU" sz="2400" dirty="0">
                <a:solidFill>
                  <a:srgbClr val="000000"/>
                </a:solidFill>
              </a:rPr>
              <a:t>-УМФ, который после фосфорилирования встраивается в ДНК, нарушая дальнейшую репликацию и функции ДНК.</a:t>
            </a:r>
          </a:p>
          <a:p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9" name="Picture 8" descr="https://www.genakom.ru/images/ronc-logo.jpg">
            <a:extLst>
              <a:ext uri="{FF2B5EF4-FFF2-40B4-BE49-F238E27FC236}">
                <a16:creationId xmlns:a16="http://schemas.microsoft.com/office/drawing/2014/main" xmlns="" id="{030E1D2D-6003-4978-9370-F59DC59E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98" y="121108"/>
            <a:ext cx="3444101" cy="9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13E1DAA-6121-48C0-A686-7F63D3F7A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134" y="4175292"/>
            <a:ext cx="4191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11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DA6713-C723-4697-AAF9-164C30D97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10" y="243116"/>
            <a:ext cx="4178968" cy="711182"/>
          </a:xfrm>
        </p:spPr>
        <p:txBody>
          <a:bodyPr/>
          <a:lstStyle/>
          <a:p>
            <a:r>
              <a:rPr lang="ru-RU" dirty="0"/>
              <a:t>5-фторурацил</a:t>
            </a:r>
          </a:p>
        </p:txBody>
      </p:sp>
      <p:pic>
        <p:nvPicPr>
          <p:cNvPr id="4" name="Picture 8" descr="https://www.genakom.ru/images/ronc-logo.jpg">
            <a:extLst>
              <a:ext uri="{FF2B5EF4-FFF2-40B4-BE49-F238E27FC236}">
                <a16:creationId xmlns:a16="http://schemas.microsoft.com/office/drawing/2014/main" xmlns="" id="{73336763-FE75-4504-B239-91730DCBA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98" y="121108"/>
            <a:ext cx="3444101" cy="9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E89F4D-6453-4F32-BCF4-B009D84F514B}"/>
              </a:ext>
            </a:extLst>
          </p:cNvPr>
          <p:cNvSpPr txBox="1"/>
          <p:nvPr/>
        </p:nvSpPr>
        <p:spPr>
          <a:xfrm>
            <a:off x="417094" y="1347538"/>
            <a:ext cx="1200950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организме проникает во все ткани, включая головной мозг, а также в третье пространство</a:t>
            </a:r>
            <a:br>
              <a:rPr lang="ru-RU" dirty="0"/>
            </a:br>
            <a:r>
              <a:rPr lang="ru-RU" dirty="0"/>
              <a:t> ( асцит, плевральный выпот); максимальная концентрация достигается в слизистой оболочке ЖКТ,</a:t>
            </a:r>
          </a:p>
          <a:p>
            <a:r>
              <a:rPr lang="ru-RU" dirty="0"/>
              <a:t> костном мозге и печени.</a:t>
            </a:r>
          </a:p>
          <a:p>
            <a:r>
              <a:rPr lang="ru-RU" dirty="0"/>
              <a:t>Связывание с белками плазмы изучено </a:t>
            </a:r>
            <a:r>
              <a:rPr lang="ru-RU" dirty="0" err="1"/>
              <a:t>недостатоно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sz="2400" b="1" i="1" dirty="0"/>
              <a:t>Метаболизм: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клетках превращается в активные метаболиты, 85 % препарат разрушается с образованием неактивных метаболитов.</a:t>
            </a:r>
          </a:p>
          <a:p>
            <a:r>
              <a:rPr lang="ru-RU" dirty="0"/>
              <a:t>Основной катаболический фермент – </a:t>
            </a:r>
            <a:r>
              <a:rPr lang="ru-RU" dirty="0" err="1"/>
              <a:t>дигидропиримидингидрогеназа</a:t>
            </a:r>
            <a:r>
              <a:rPr lang="ru-RU" dirty="0"/>
              <a:t>, ее активность высока в печени, слизистой ЖКТ, </a:t>
            </a:r>
          </a:p>
          <a:p>
            <a:r>
              <a:rPr lang="ru-RU" dirty="0"/>
              <a:t>лейкоцитах и почках. </a:t>
            </a:r>
            <a:r>
              <a:rPr lang="en-US" dirty="0"/>
              <a:t>T</a:t>
            </a:r>
            <a:r>
              <a:rPr lang="ru-RU" dirty="0"/>
              <a:t>1/2=10-20 минут! </a:t>
            </a:r>
          </a:p>
          <a:p>
            <a:r>
              <a:rPr lang="ru-RU" sz="2400" b="1" dirty="0"/>
              <a:t>Показания к применению:</a:t>
            </a:r>
            <a:br>
              <a:rPr lang="ru-RU" sz="2400" b="1" dirty="0"/>
            </a:br>
            <a:r>
              <a:rPr lang="ru-RU" dirty="0"/>
              <a:t>1. Рак толстой кишки</a:t>
            </a:r>
          </a:p>
          <a:p>
            <a:r>
              <a:rPr lang="ru-RU" dirty="0"/>
              <a:t>2. РМЖ</a:t>
            </a:r>
          </a:p>
          <a:p>
            <a:r>
              <a:rPr lang="ru-RU" dirty="0"/>
              <a:t>3. Рак пищевода, желудка, поджелудочной железы, заднепроходного канала</a:t>
            </a:r>
          </a:p>
          <a:p>
            <a:r>
              <a:rPr lang="ru-RU" dirty="0"/>
              <a:t>4. Опухоли головы и шеи</a:t>
            </a:r>
          </a:p>
          <a:p>
            <a:r>
              <a:rPr lang="ru-RU" dirty="0"/>
              <a:t>5. Базальноклеточный рак кожи</a:t>
            </a:r>
          </a:p>
          <a:p>
            <a:r>
              <a:rPr lang="ru-RU" dirty="0"/>
              <a:t>6. </a:t>
            </a:r>
            <a:r>
              <a:rPr lang="ru-RU" dirty="0" err="1"/>
              <a:t>Печеночноклеточный</a:t>
            </a:r>
            <a:r>
              <a:rPr lang="ru-RU" dirty="0"/>
              <a:t> рак</a:t>
            </a:r>
          </a:p>
          <a:p>
            <a:r>
              <a:rPr lang="ru-RU" dirty="0"/>
              <a:t>7. Рак яичников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296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A51A6B-3961-42B3-A0B3-E9CE0CA06E72}"/>
              </a:ext>
            </a:extLst>
          </p:cNvPr>
          <p:cNvSpPr txBox="1"/>
          <p:nvPr/>
        </p:nvSpPr>
        <p:spPr>
          <a:xfrm>
            <a:off x="366390" y="1323474"/>
            <a:ext cx="1182561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/>
              <a:t>Лекарственное взаимодействие:</a:t>
            </a:r>
            <a:br>
              <a:rPr lang="ru-RU" b="1" u="sng" dirty="0"/>
            </a:br>
            <a:r>
              <a:rPr lang="ru-RU" dirty="0"/>
              <a:t>1. Метотрексат и другие антагонисты фолиевой кислоты способствуют метаболической активации </a:t>
            </a:r>
            <a:r>
              <a:rPr lang="ru-RU" dirty="0" err="1"/>
              <a:t>фторурацила</a:t>
            </a:r>
            <a:endParaRPr lang="ru-RU" dirty="0"/>
          </a:p>
          <a:p>
            <a:r>
              <a:rPr lang="ru-RU" dirty="0"/>
              <a:t>при введении за 24 часа до него. </a:t>
            </a:r>
          </a:p>
          <a:p>
            <a:r>
              <a:rPr lang="ru-RU" dirty="0"/>
              <a:t>2. </a:t>
            </a:r>
            <a:r>
              <a:rPr lang="ru-RU" dirty="0" err="1"/>
              <a:t>Тимидин</a:t>
            </a:r>
            <a:r>
              <a:rPr lang="ru-RU" dirty="0"/>
              <a:t> уменьшает побочные действия </a:t>
            </a:r>
            <a:r>
              <a:rPr lang="ru-RU" dirty="0" err="1"/>
              <a:t>фторурацила</a:t>
            </a:r>
            <a:r>
              <a:rPr lang="ru-RU" dirty="0"/>
              <a:t>, опосредованные действием на </a:t>
            </a:r>
            <a:r>
              <a:rPr lang="ru-RU" dirty="0" err="1"/>
              <a:t>тимидилсинтазы</a:t>
            </a:r>
            <a:r>
              <a:rPr lang="ru-RU" dirty="0"/>
              <a:t> и ДНК.</a:t>
            </a:r>
          </a:p>
          <a:p>
            <a:r>
              <a:rPr lang="ru-RU" dirty="0"/>
              <a:t>3. </a:t>
            </a:r>
            <a:r>
              <a:rPr lang="ru-RU" dirty="0" err="1"/>
              <a:t>Уридин</a:t>
            </a:r>
            <a:r>
              <a:rPr lang="ru-RU" dirty="0"/>
              <a:t> уменьшает побочные действия </a:t>
            </a:r>
            <a:r>
              <a:rPr lang="ru-RU" dirty="0" err="1"/>
              <a:t>фторурацила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опосредованные действием на РНК.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u="sng" dirty="0"/>
              <a:t>Особенности применения:</a:t>
            </a:r>
            <a:br>
              <a:rPr lang="ru-RU" b="1" u="sng" dirty="0"/>
            </a:br>
            <a:r>
              <a:rPr lang="ru-RU" dirty="0"/>
              <a:t>1. Противопоказан при угнетении кроветворения, истощении, инфекциях, тяжелой стенокардии, инфаркте </a:t>
            </a:r>
            <a:r>
              <a:rPr lang="ru-RU" dirty="0" err="1"/>
              <a:t>миокрада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Вызывает </a:t>
            </a:r>
            <a:r>
              <a:rPr lang="ru-RU" dirty="0" err="1">
                <a:solidFill>
                  <a:srgbClr val="FF0000"/>
                </a:solidFill>
              </a:rPr>
              <a:t>кардиотоксичность</a:t>
            </a:r>
            <a:r>
              <a:rPr lang="ru-RU" dirty="0">
                <a:solidFill>
                  <a:srgbClr val="FF0000"/>
                </a:solidFill>
              </a:rPr>
              <a:t>: стенокардия, изменения ЭКГ, повышением активности ферментов. Встречается редко, </a:t>
            </a:r>
          </a:p>
          <a:p>
            <a:r>
              <a:rPr lang="ru-RU" dirty="0">
                <a:solidFill>
                  <a:srgbClr val="FF0000"/>
                </a:solidFill>
              </a:rPr>
              <a:t>риск выше при наличии ИБС в анамнезе.  </a:t>
            </a:r>
          </a:p>
          <a:p>
            <a:endParaRPr lang="ru-RU" dirty="0"/>
          </a:p>
        </p:txBody>
      </p:sp>
      <p:pic>
        <p:nvPicPr>
          <p:cNvPr id="5" name="Picture 8" descr="https://www.genakom.ru/images/ronc-logo.jpg">
            <a:extLst>
              <a:ext uri="{FF2B5EF4-FFF2-40B4-BE49-F238E27FC236}">
                <a16:creationId xmlns:a16="http://schemas.microsoft.com/office/drawing/2014/main" xmlns="" id="{D20146B8-7A83-4A9B-B7B3-3A95D333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98" y="121108"/>
            <a:ext cx="3444101" cy="9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3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95D84C-3E78-4207-B35E-6E504BA89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8" y="2053641"/>
            <a:ext cx="4229633" cy="2760098"/>
          </a:xfrm>
        </p:spPr>
        <p:txBody>
          <a:bodyPr>
            <a:normAutofit/>
          </a:bodyPr>
          <a:lstStyle/>
          <a:p>
            <a:r>
              <a:rPr lang="ru-RU" sz="3700" dirty="0" err="1">
                <a:solidFill>
                  <a:srgbClr val="FFFFFF"/>
                </a:solidFill>
              </a:rPr>
              <a:t>Таксаны</a:t>
            </a:r>
            <a:r>
              <a:rPr lang="ru-RU" sz="3700" dirty="0">
                <a:solidFill>
                  <a:srgbClr val="FFFFFF"/>
                </a:solidFill>
              </a:rPr>
              <a:t> (алкалоиды тисового дерева)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xmlns="" id="{4C6472E1-461F-43DE-B0E9-47B77ED32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9891" y="1365857"/>
            <a:ext cx="5306084" cy="5230634"/>
          </a:xfrm>
        </p:spPr>
        <p:txBody>
          <a:bodyPr anchor="ctr">
            <a:normAutofit lnSpcReduction="10000"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Являются одним из подклассов противоопухолевых препаратов растительного происхождения на ряду с Алкалоидами розового барвинка (</a:t>
            </a:r>
            <a:r>
              <a:rPr lang="ru-RU" sz="2400" dirty="0" err="1">
                <a:solidFill>
                  <a:srgbClr val="000000"/>
                </a:solidFill>
              </a:rPr>
              <a:t>Винбластин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Винкристин</a:t>
            </a:r>
            <a:r>
              <a:rPr lang="ru-RU" sz="2400" dirty="0">
                <a:solidFill>
                  <a:srgbClr val="000000"/>
                </a:solidFill>
              </a:rPr>
              <a:t>), </a:t>
            </a:r>
            <a:r>
              <a:rPr lang="ru-RU" sz="2400" dirty="0" err="1">
                <a:solidFill>
                  <a:srgbClr val="000000"/>
                </a:solidFill>
              </a:rPr>
              <a:t>Подофиллотоксинами</a:t>
            </a:r>
            <a:r>
              <a:rPr lang="ru-RU" sz="2400" dirty="0">
                <a:solidFill>
                  <a:srgbClr val="000000"/>
                </a:solidFill>
              </a:rPr>
              <a:t> ( </a:t>
            </a:r>
            <a:r>
              <a:rPr lang="ru-RU" sz="2400" dirty="0" err="1">
                <a:solidFill>
                  <a:srgbClr val="000000"/>
                </a:solidFill>
              </a:rPr>
              <a:t>Этопозид</a:t>
            </a:r>
            <a:r>
              <a:rPr lang="ru-RU" sz="2400" dirty="0">
                <a:solidFill>
                  <a:srgbClr val="000000"/>
                </a:solidFill>
              </a:rPr>
              <a:t>), Алкалоидами безвременника (Колхицин).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Представители: </a:t>
            </a:r>
            <a:r>
              <a:rPr lang="ru-RU" sz="2400" dirty="0" err="1">
                <a:solidFill>
                  <a:srgbClr val="000000"/>
                </a:solidFill>
              </a:rPr>
              <a:t>Паклитаксел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Доцетаксел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Все </a:t>
            </a:r>
            <a:r>
              <a:rPr lang="ru-RU" sz="2400" dirty="0" err="1">
                <a:solidFill>
                  <a:srgbClr val="000000"/>
                </a:solidFill>
              </a:rPr>
              <a:t>таксаны</a:t>
            </a:r>
            <a:r>
              <a:rPr lang="ru-RU" sz="2400" dirty="0">
                <a:solidFill>
                  <a:srgbClr val="000000"/>
                </a:solidFill>
              </a:rPr>
              <a:t> ингибируют клеточный цикл в </a:t>
            </a:r>
            <a:r>
              <a:rPr lang="en-US" sz="2400" dirty="0">
                <a:solidFill>
                  <a:srgbClr val="000000"/>
                </a:solidFill>
              </a:rPr>
              <a:t>G2 </a:t>
            </a:r>
            <a:r>
              <a:rPr lang="ru-RU" sz="2400" dirty="0">
                <a:solidFill>
                  <a:srgbClr val="000000"/>
                </a:solidFill>
              </a:rPr>
              <a:t>и </a:t>
            </a:r>
            <a:r>
              <a:rPr lang="en-US" sz="2400" dirty="0">
                <a:solidFill>
                  <a:srgbClr val="000000"/>
                </a:solidFill>
              </a:rPr>
              <a:t>M-</a:t>
            </a:r>
            <a:r>
              <a:rPr lang="ru-RU" sz="2400" dirty="0">
                <a:solidFill>
                  <a:srgbClr val="000000"/>
                </a:solidFill>
              </a:rPr>
              <a:t>фазах, нарушают внутриклеточный транспорт, передачи трансмембранных сигналов и нарушение </a:t>
            </a:r>
            <a:r>
              <a:rPr lang="ru-RU" sz="2400" dirty="0" err="1">
                <a:solidFill>
                  <a:srgbClr val="000000"/>
                </a:solidFill>
              </a:rPr>
              <a:t>микротубулярной</a:t>
            </a:r>
            <a:r>
              <a:rPr lang="ru-RU" sz="2400" dirty="0">
                <a:solidFill>
                  <a:srgbClr val="000000"/>
                </a:solidFill>
              </a:rPr>
              <a:t> сети. </a:t>
            </a:r>
          </a:p>
        </p:txBody>
      </p:sp>
      <p:pic>
        <p:nvPicPr>
          <p:cNvPr id="31" name="Picture 8" descr="https://www.genakom.ru/images/ronc-logo.jpg">
            <a:extLst>
              <a:ext uri="{FF2B5EF4-FFF2-40B4-BE49-F238E27FC236}">
                <a16:creationId xmlns:a16="http://schemas.microsoft.com/office/drawing/2014/main" xmlns="" id="{37F78BC2-914A-4FDF-B932-067E2F3D9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15" y="205329"/>
            <a:ext cx="3444101" cy="9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90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www.genakom.ru/images/ronc-logo.jpg">
            <a:extLst>
              <a:ext uri="{FF2B5EF4-FFF2-40B4-BE49-F238E27FC236}">
                <a16:creationId xmlns:a16="http://schemas.microsoft.com/office/drawing/2014/main" xmlns="" id="{7DD6FED7-0666-4C2F-B24A-65D0761AA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15" y="205329"/>
            <a:ext cx="3444101" cy="9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46B7F3-DB5D-47F5-809E-9E0C7348085A}"/>
              </a:ext>
            </a:extLst>
          </p:cNvPr>
          <p:cNvSpPr txBox="1"/>
          <p:nvPr/>
        </p:nvSpPr>
        <p:spPr>
          <a:xfrm>
            <a:off x="656684" y="682928"/>
            <a:ext cx="1143223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/>
              <a:t>Распределение в организме:</a:t>
            </a:r>
          </a:p>
          <a:p>
            <a:r>
              <a:rPr lang="ru-RU" dirty="0"/>
              <a:t>Проникает во все ткани. Более 90 % препарата связывается с белками плазмы.</a:t>
            </a:r>
          </a:p>
          <a:p>
            <a:endParaRPr lang="ru-RU" dirty="0"/>
          </a:p>
          <a:p>
            <a:r>
              <a:rPr lang="ru-RU" b="1" u="sng" dirty="0"/>
              <a:t>Метаболизм:</a:t>
            </a:r>
          </a:p>
          <a:p>
            <a:r>
              <a:rPr lang="ru-RU" dirty="0"/>
              <a:t>Большая часть препарата инактивируется </a:t>
            </a:r>
            <a:r>
              <a:rPr lang="ru-RU" dirty="0" err="1"/>
              <a:t>микросомальными</a:t>
            </a:r>
            <a:r>
              <a:rPr lang="ru-RU" dirty="0"/>
              <a:t> ферментами печени и выводится через кишечник.</a:t>
            </a:r>
          </a:p>
          <a:p>
            <a:r>
              <a:rPr lang="ru-RU" dirty="0"/>
              <a:t>Конечный </a:t>
            </a:r>
            <a:r>
              <a:rPr lang="en-US" dirty="0"/>
              <a:t>T</a:t>
            </a:r>
            <a:r>
              <a:rPr lang="ru-RU" dirty="0"/>
              <a:t>1/2=9-50 часов.</a:t>
            </a:r>
          </a:p>
          <a:p>
            <a:endParaRPr lang="ru-RU" dirty="0"/>
          </a:p>
          <a:p>
            <a:r>
              <a:rPr lang="ru-RU" b="1" u="sng" dirty="0"/>
              <a:t>Показания к применению:</a:t>
            </a:r>
          </a:p>
          <a:p>
            <a:pPr marL="342900" indent="-342900">
              <a:buAutoNum type="arabicPeriod"/>
            </a:pPr>
            <a:r>
              <a:rPr lang="ru-RU" dirty="0"/>
              <a:t>Рак яичников</a:t>
            </a:r>
          </a:p>
          <a:p>
            <a:pPr marL="342900" indent="-342900">
              <a:buAutoNum type="arabicPeriod"/>
            </a:pPr>
            <a:r>
              <a:rPr lang="ru-RU" dirty="0"/>
              <a:t>РМЖ</a:t>
            </a:r>
          </a:p>
          <a:p>
            <a:pPr marL="342900" indent="-342900">
              <a:buAutoNum type="arabicPeriod"/>
            </a:pPr>
            <a:r>
              <a:rPr lang="ru-RU" dirty="0"/>
              <a:t>Рак легкого</a:t>
            </a:r>
          </a:p>
          <a:p>
            <a:pPr marL="342900" indent="-342900">
              <a:buAutoNum type="arabicPeriod"/>
            </a:pPr>
            <a:r>
              <a:rPr lang="ru-RU" dirty="0"/>
              <a:t>Опухоли головы и шеи</a:t>
            </a:r>
          </a:p>
          <a:p>
            <a:pPr marL="342900" indent="-342900">
              <a:buAutoNum type="arabicPeriod"/>
            </a:pPr>
            <a:r>
              <a:rPr lang="ru-RU" dirty="0"/>
              <a:t>Рак пищевода</a:t>
            </a:r>
          </a:p>
          <a:p>
            <a:pPr marL="342900" indent="-342900">
              <a:buAutoNum type="arabicPeriod"/>
            </a:pPr>
            <a:r>
              <a:rPr lang="ru-RU" dirty="0"/>
              <a:t>Рак предстательной железы</a:t>
            </a:r>
          </a:p>
          <a:p>
            <a:pPr marL="342900" indent="-342900">
              <a:buAutoNum type="arabicPeriod"/>
            </a:pPr>
            <a:r>
              <a:rPr lang="ru-RU" dirty="0"/>
              <a:t>Рак мочевого пузыря</a:t>
            </a:r>
          </a:p>
          <a:p>
            <a:pPr marL="342900" indent="-342900">
              <a:buAutoNum type="arabicPeriod"/>
            </a:pPr>
            <a:r>
              <a:rPr lang="ru-RU" dirty="0"/>
              <a:t>Саркома Капоши у больных СПИДом</a:t>
            </a:r>
          </a:p>
          <a:p>
            <a:endParaRPr lang="ru-RU" dirty="0"/>
          </a:p>
          <a:p>
            <a:r>
              <a:rPr lang="ru-RU" b="1" u="sng" dirty="0"/>
              <a:t>Лекарственные взаимодействия:</a:t>
            </a:r>
            <a:br>
              <a:rPr lang="ru-RU" b="1" u="sng" dirty="0"/>
            </a:br>
            <a:r>
              <a:rPr lang="ru-RU" dirty="0" err="1"/>
              <a:t>Доксорубицин</a:t>
            </a:r>
            <a:r>
              <a:rPr lang="ru-RU" dirty="0"/>
              <a:t>: </a:t>
            </a:r>
            <a:r>
              <a:rPr lang="ru-RU" dirty="0" err="1"/>
              <a:t>Паклитаксел</a:t>
            </a:r>
            <a:r>
              <a:rPr lang="ru-RU" dirty="0"/>
              <a:t> замедляет выведение </a:t>
            </a:r>
            <a:r>
              <a:rPr lang="ru-RU" dirty="0" err="1"/>
              <a:t>доксорубицина</a:t>
            </a:r>
            <a:r>
              <a:rPr lang="ru-RU" dirty="0"/>
              <a:t> на 30-35%, усиливая угнетение кроветворения</a:t>
            </a:r>
          </a:p>
          <a:p>
            <a:r>
              <a:rPr lang="ru-RU" dirty="0"/>
              <a:t>и </a:t>
            </a:r>
            <a:r>
              <a:rPr lang="ru-RU" dirty="0" err="1"/>
              <a:t>кардиотоксичность</a:t>
            </a:r>
            <a:r>
              <a:rPr lang="ru-RU" dirty="0"/>
              <a:t> последнего, поэтому вначале вводят  </a:t>
            </a:r>
            <a:r>
              <a:rPr lang="ru-RU" dirty="0" err="1"/>
              <a:t>доксорубицин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966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www.genakom.ru/images/ronc-logo.jpg">
            <a:extLst>
              <a:ext uri="{FF2B5EF4-FFF2-40B4-BE49-F238E27FC236}">
                <a16:creationId xmlns:a16="http://schemas.microsoft.com/office/drawing/2014/main" xmlns="" id="{CC63AD3F-EAC3-40B2-9DF1-D30271302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15" y="205329"/>
            <a:ext cx="3444101" cy="9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EB94E3-3554-4517-AB16-06780A938926}"/>
              </a:ext>
            </a:extLst>
          </p:cNvPr>
          <p:cNvSpPr txBox="1"/>
          <p:nvPr/>
        </p:nvSpPr>
        <p:spPr>
          <a:xfrm>
            <a:off x="233916" y="1244009"/>
            <a:ext cx="113690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Особенности применения:</a:t>
            </a:r>
          </a:p>
          <a:p>
            <a:pPr marL="342900" indent="-342900">
              <a:buAutoNum type="arabicPeriod"/>
            </a:pPr>
            <a:r>
              <a:rPr lang="ru-RU" dirty="0"/>
              <a:t>Применение </a:t>
            </a:r>
            <a:r>
              <a:rPr lang="ru-RU" dirty="0" err="1"/>
              <a:t>паклитаксела</a:t>
            </a:r>
            <a:r>
              <a:rPr lang="ru-RU" dirty="0"/>
              <a:t> ограничивают также при ИБС, инфаркте миокарда, аритмии, а также лечение </a:t>
            </a:r>
          </a:p>
          <a:p>
            <a:r>
              <a:rPr lang="ru-RU" dirty="0"/>
              <a:t>препаратами, влияющими на проводимость (</a:t>
            </a:r>
            <a:r>
              <a:rPr lang="en-US" dirty="0"/>
              <a:t>b-</a:t>
            </a:r>
            <a:r>
              <a:rPr lang="ru-RU" dirty="0" err="1"/>
              <a:t>адреноблокаторы</a:t>
            </a:r>
            <a:r>
              <a:rPr lang="ru-RU" dirty="0"/>
              <a:t>, антагонисты кальция, </a:t>
            </a:r>
            <a:r>
              <a:rPr lang="ru-RU" dirty="0" err="1"/>
              <a:t>дигоксин</a:t>
            </a:r>
            <a:r>
              <a:rPr lang="ru-RU" dirty="0"/>
              <a:t>). </a:t>
            </a:r>
          </a:p>
          <a:p>
            <a:endParaRPr lang="ru-RU" dirty="0"/>
          </a:p>
          <a:p>
            <a:r>
              <a:rPr lang="ru-RU" dirty="0"/>
              <a:t>2. Бессимптомная брадикардия возникает у 30% пациентов, это самое частое проявление </a:t>
            </a:r>
            <a:r>
              <a:rPr lang="ru-RU" dirty="0" err="1"/>
              <a:t>паклитаксела</a:t>
            </a:r>
            <a:r>
              <a:rPr lang="ru-RU" dirty="0"/>
              <a:t>. Изредка</a:t>
            </a:r>
            <a:br>
              <a:rPr lang="ru-RU" dirty="0"/>
            </a:br>
            <a:r>
              <a:rPr lang="ru-RU" dirty="0"/>
              <a:t>бывают  и другие нарушения ритма и проводимости, в том числе АВ-блокада и желудочковые аритмии.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574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5E12DB-725B-4DE6-BE34-CA33DB5F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 </a:t>
            </a:r>
            <a:r>
              <a:rPr lang="ru-RU" dirty="0" err="1"/>
              <a:t>кардиотоксичности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52E66B-EBF0-4F68-8DE4-8E1F3E6CB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Согласно практическим рекомендациям  пациентам с </a:t>
            </a:r>
            <a:r>
              <a:rPr lang="ru-RU" dirty="0" err="1"/>
              <a:t>кардиотоксичностью</a:t>
            </a:r>
            <a:r>
              <a:rPr lang="ru-RU" dirty="0"/>
              <a:t> рекомендовано применение препаратов-ингибиторы </a:t>
            </a:r>
            <a:r>
              <a:rPr lang="ru-RU" dirty="0" err="1"/>
              <a:t>ангиотензинпревращающего</a:t>
            </a:r>
            <a:r>
              <a:rPr lang="ru-RU" dirty="0"/>
              <a:t> фермента или антагонисты рецепторов ангиотензина </a:t>
            </a:r>
            <a:r>
              <a:rPr lang="en-US" dirty="0"/>
              <a:t>II </a:t>
            </a:r>
            <a:r>
              <a:rPr lang="ru-RU" dirty="0"/>
              <a:t>для снижения АД, а также </a:t>
            </a:r>
            <a:r>
              <a:rPr lang="en-US" dirty="0"/>
              <a:t>b</a:t>
            </a:r>
            <a:r>
              <a:rPr lang="ru-RU" dirty="0"/>
              <a:t>-</a:t>
            </a:r>
            <a:r>
              <a:rPr lang="ru-RU" dirty="0" err="1"/>
              <a:t>адреноблокаторы</a:t>
            </a:r>
            <a:r>
              <a:rPr lang="ru-RU" dirty="0"/>
              <a:t>, блокаторы кальциевых каналов. </a:t>
            </a:r>
          </a:p>
          <a:p>
            <a:r>
              <a:rPr lang="ru-RU" dirty="0"/>
              <a:t>Необходимо осуществлять регулярный мониторинг функции сердца с помощью ЭКГ, ЭХО-КГ, лабораторные показатели (</a:t>
            </a:r>
            <a:r>
              <a:rPr lang="ru-RU" dirty="0" err="1"/>
              <a:t>тропонин</a:t>
            </a:r>
            <a:r>
              <a:rPr lang="ru-RU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6037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F71479-9851-4034-9CA2-5B35B0F5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4817532" cy="831496"/>
          </a:xfrm>
        </p:spPr>
        <p:txBody>
          <a:bodyPr/>
          <a:lstStyle/>
          <a:p>
            <a:pPr algn="ctr"/>
            <a:r>
              <a:rPr lang="ru-RU" dirty="0" err="1"/>
              <a:t>Кардиотоксичность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294E11-489A-4CC2-B802-BEBC5D44E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79" y="2017537"/>
            <a:ext cx="10515600" cy="1662642"/>
          </a:xfrm>
        </p:spPr>
        <p:txBody>
          <a:bodyPr/>
          <a:lstStyle/>
          <a:p>
            <a:r>
              <a:rPr lang="ru-RU" b="1" u="sng" dirty="0" err="1"/>
              <a:t>Кардиотоксичность</a:t>
            </a:r>
            <a:r>
              <a:rPr lang="ru-RU" dirty="0"/>
              <a:t> - термин, включающий в себя различные нежелательные явления, </a:t>
            </a:r>
            <a:r>
              <a:rPr lang="ru-RU" u="sng" dirty="0"/>
              <a:t>связанные с сердечно-сосудистой системой</a:t>
            </a:r>
            <a:r>
              <a:rPr lang="ru-RU" dirty="0"/>
              <a:t> на фоне лекарственной терапии онкологических больных.</a:t>
            </a:r>
          </a:p>
        </p:txBody>
      </p:sp>
      <p:pic>
        <p:nvPicPr>
          <p:cNvPr id="4" name="Picture 8" descr="https://www.genakom.ru/images/ronc-logo.jpg">
            <a:extLst>
              <a:ext uri="{FF2B5EF4-FFF2-40B4-BE49-F238E27FC236}">
                <a16:creationId xmlns:a16="http://schemas.microsoft.com/office/drawing/2014/main" xmlns="" id="{1378484B-C70B-4202-B18B-5C94FA7C9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278" y="241423"/>
            <a:ext cx="3444101" cy="9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8E29FD-BFEC-49AD-8F8E-A2EF19341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72" y="3287359"/>
            <a:ext cx="4409560" cy="3329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A8C02A-4514-48A1-A333-ABB1996D4A89}"/>
              </a:ext>
            </a:extLst>
          </p:cNvPr>
          <p:cNvSpPr txBox="1"/>
          <p:nvPr/>
        </p:nvSpPr>
        <p:spPr>
          <a:xfrm>
            <a:off x="452699" y="4085595"/>
            <a:ext cx="6162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FF0000"/>
                </a:solidFill>
              </a:rPr>
              <a:t>Кардиотоксичность</a:t>
            </a:r>
            <a:r>
              <a:rPr lang="ru-RU" sz="2400" dirty="0">
                <a:solidFill>
                  <a:srgbClr val="FF0000"/>
                </a:solidFill>
              </a:rPr>
              <a:t>  может развиваться</a:t>
            </a:r>
          </a:p>
          <a:p>
            <a:r>
              <a:rPr lang="ru-RU" sz="2400" dirty="0">
                <a:solidFill>
                  <a:srgbClr val="FF0000"/>
                </a:solidFill>
              </a:rPr>
              <a:t> во время  лечения или после его окончания. </a:t>
            </a:r>
          </a:p>
        </p:txBody>
      </p:sp>
    </p:spTree>
    <p:extLst>
      <p:ext uri="{BB962C8B-B14F-4D97-AF65-F5344CB8AC3E}">
        <p14:creationId xmlns:p14="http://schemas.microsoft.com/office/powerpoint/2010/main" val="4275050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0292BD-7705-48CC-97DE-624C76DC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9A51C5-5293-43E7-918D-59DBFC357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dirty="0"/>
              <a:t>Главным средством профилактики развития </a:t>
            </a:r>
            <a:r>
              <a:rPr lang="ru-RU" dirty="0" err="1"/>
              <a:t>кардиотоксичности</a:t>
            </a:r>
            <a:r>
              <a:rPr lang="ru-RU" dirty="0"/>
              <a:t> выступает соблюдение предельно возможных суммарных доз </a:t>
            </a:r>
            <a:r>
              <a:rPr lang="ru-RU" dirty="0" err="1"/>
              <a:t>Доксорубицина</a:t>
            </a:r>
            <a:r>
              <a:rPr lang="ru-RU" dirty="0"/>
              <a:t> – до 550мг/м2, </a:t>
            </a:r>
            <a:r>
              <a:rPr lang="ru-RU" dirty="0" err="1"/>
              <a:t>Эпирубицина</a:t>
            </a:r>
            <a:r>
              <a:rPr lang="ru-RU" dirty="0"/>
              <a:t> до 1000мг/м2.</a:t>
            </a:r>
          </a:p>
          <a:p>
            <a:pPr fontAlgn="base"/>
            <a:r>
              <a:rPr lang="ru-RU" dirty="0"/>
              <a:t>Также, требуется своевременно обнаружить развитие </a:t>
            </a:r>
            <a:r>
              <a:rPr lang="ru-RU" dirty="0" err="1"/>
              <a:t>кардиотоксичности</a:t>
            </a:r>
            <a:r>
              <a:rPr lang="ru-RU" dirty="0"/>
              <a:t> при использовании ЭКГ и эхокардиографии. При этом должна учитываться вероятность повышения </a:t>
            </a:r>
            <a:r>
              <a:rPr lang="ru-RU" dirty="0" err="1"/>
              <a:t>кардиотоксичности</a:t>
            </a:r>
            <a:r>
              <a:rPr lang="ru-RU" dirty="0"/>
              <a:t> в качестве побочного воздействия химиотерапии.</a:t>
            </a:r>
          </a:p>
          <a:p>
            <a:pPr fontAlgn="base"/>
            <a:r>
              <a:rPr lang="ru-RU" dirty="0"/>
              <a:t>Достаточно часто, в качестве превентивной меры </a:t>
            </a:r>
            <a:r>
              <a:rPr lang="ru-RU" dirty="0" err="1"/>
              <a:t>кардиотоксичности</a:t>
            </a:r>
            <a:r>
              <a:rPr lang="ru-RU" dirty="0"/>
              <a:t> выступает препарат </a:t>
            </a:r>
            <a:r>
              <a:rPr lang="ru-RU" dirty="0" err="1"/>
              <a:t>Дексразоксан</a:t>
            </a:r>
            <a:r>
              <a:rPr lang="ru-RU" dirty="0"/>
              <a:t>, который используется в дозировках, в 20 раз выше, чем доза </a:t>
            </a:r>
            <a:r>
              <a:rPr lang="ru-RU" dirty="0" err="1"/>
              <a:t>антрациклинов</a:t>
            </a:r>
            <a:r>
              <a:rPr lang="ru-RU" dirty="0"/>
              <a:t> – вплоть до 1000мг/м2 за полчаса до введения последних.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739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C81B17-F817-416B-83D2-E38BE2F0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67" y="2462350"/>
            <a:ext cx="5506453" cy="3375920"/>
          </a:xfrm>
        </p:spPr>
        <p:txBody>
          <a:bodyPr anchor="t">
            <a:normAutofit/>
          </a:bodyPr>
          <a:lstStyle/>
          <a:p>
            <a:r>
              <a:rPr lang="ru-RU" sz="8000" dirty="0"/>
              <a:t>Спасибо за внимание!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https://ngnovoros.ru/uploads/ngnovoros/blog/illustration/image/15348/vrachi.png">
            <a:extLst>
              <a:ext uri="{FF2B5EF4-FFF2-40B4-BE49-F238E27FC236}">
                <a16:creationId xmlns:a16="http://schemas.microsoft.com/office/drawing/2014/main" xmlns="" id="{4E00CC75-2D25-4540-837D-D8C1E746A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0" r="8052" b="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69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68D7D3-4218-40DC-B096-9A43F8C5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943214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Виды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кардиотоксичности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1AD9AC-51B3-48D6-A90F-EFBF16259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250" y="4292378"/>
            <a:ext cx="10515600" cy="12046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NB! </a:t>
            </a:r>
            <a:r>
              <a:rPr lang="ru-RU" dirty="0">
                <a:solidFill>
                  <a:srgbClr val="FFC000"/>
                </a:solidFill>
              </a:rPr>
              <a:t>Данная классификация не учитывает все факторы способствующие развитию </a:t>
            </a:r>
            <a:r>
              <a:rPr lang="ru-RU" dirty="0" err="1">
                <a:solidFill>
                  <a:srgbClr val="FFC000"/>
                </a:solidFill>
              </a:rPr>
              <a:t>кардиотоксичности</a:t>
            </a:r>
            <a:r>
              <a:rPr lang="ru-RU" dirty="0">
                <a:solidFill>
                  <a:srgbClr val="FFC000"/>
                </a:solidFill>
              </a:rPr>
              <a:t>. 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Например: </a:t>
            </a:r>
            <a:r>
              <a:rPr lang="ru-RU" dirty="0" err="1">
                <a:solidFill>
                  <a:srgbClr val="FFC000"/>
                </a:solidFill>
              </a:rPr>
              <a:t>трастузумаб</a:t>
            </a:r>
            <a:r>
              <a:rPr lang="ru-RU" dirty="0">
                <a:solidFill>
                  <a:srgbClr val="FFC000"/>
                </a:solidFill>
              </a:rPr>
              <a:t>, относится ко II типу, но у пациентов, имеющих сопутствующую кардиальную патологию или </a:t>
            </a:r>
            <a:r>
              <a:rPr lang="ru-RU" dirty="0" err="1">
                <a:solidFill>
                  <a:srgbClr val="FFC000"/>
                </a:solidFill>
              </a:rPr>
              <a:t>кардиотоксичность</a:t>
            </a:r>
            <a:r>
              <a:rPr lang="ru-RU" dirty="0">
                <a:solidFill>
                  <a:srgbClr val="FFC000"/>
                </a:solidFill>
              </a:rPr>
              <a:t> от </a:t>
            </a:r>
            <a:r>
              <a:rPr lang="ru-RU" dirty="0" err="1">
                <a:solidFill>
                  <a:srgbClr val="FFC000"/>
                </a:solidFill>
              </a:rPr>
              <a:t>антрациклинов</a:t>
            </a:r>
            <a:r>
              <a:rPr lang="ru-RU" dirty="0">
                <a:solidFill>
                  <a:srgbClr val="FFC000"/>
                </a:solidFill>
              </a:rPr>
              <a:t>, он может способствовать развитию повреждающего действия I типа.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2A4D5F7A-E711-4831-A052-150928EC1697}"/>
              </a:ext>
            </a:extLst>
          </p:cNvPr>
          <p:cNvCxnSpPr/>
          <p:nvPr/>
        </p:nvCxnSpPr>
        <p:spPr>
          <a:xfrm flipH="1">
            <a:off x="3370521" y="861237"/>
            <a:ext cx="988828" cy="776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3DF30570-6455-46CF-901C-21326823BECB}"/>
              </a:ext>
            </a:extLst>
          </p:cNvPr>
          <p:cNvCxnSpPr>
            <a:cxnSpLocks/>
          </p:cNvCxnSpPr>
          <p:nvPr/>
        </p:nvCxnSpPr>
        <p:spPr>
          <a:xfrm>
            <a:off x="7191154" y="861237"/>
            <a:ext cx="1261730" cy="776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0F1738-BD71-4230-AE6E-C2C0D2253EE3}"/>
              </a:ext>
            </a:extLst>
          </p:cNvPr>
          <p:cNvSpPr txBox="1"/>
          <p:nvPr/>
        </p:nvSpPr>
        <p:spPr>
          <a:xfrm>
            <a:off x="680484" y="2094614"/>
            <a:ext cx="4646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I </a:t>
            </a:r>
            <a:r>
              <a:rPr lang="ru-RU" dirty="0">
                <a:solidFill>
                  <a:srgbClr val="FFC000"/>
                </a:solidFill>
              </a:rPr>
              <a:t>тип </a:t>
            </a:r>
            <a:r>
              <a:rPr lang="ru-RU" dirty="0"/>
              <a:t>– необратимая дисфункция миокарда </a:t>
            </a:r>
            <a:br>
              <a:rPr lang="ru-RU" dirty="0"/>
            </a:br>
            <a:r>
              <a:rPr lang="ru-RU" dirty="0"/>
              <a:t>за счет гибели </a:t>
            </a:r>
            <a:r>
              <a:rPr lang="ru-RU" dirty="0" err="1"/>
              <a:t>кардиомиоцитов</a:t>
            </a:r>
            <a:r>
              <a:rPr lang="ru-RU" dirty="0"/>
              <a:t>. Степень</a:t>
            </a:r>
            <a:br>
              <a:rPr lang="ru-RU" dirty="0"/>
            </a:br>
            <a:r>
              <a:rPr lang="ru-RU" dirty="0"/>
              <a:t>повреждения зависит от кумулятивной дозы.</a:t>
            </a:r>
            <a:br>
              <a:rPr lang="ru-RU" dirty="0"/>
            </a:br>
            <a:r>
              <a:rPr lang="ru-RU" dirty="0"/>
              <a:t>Пример: </a:t>
            </a:r>
            <a:r>
              <a:rPr lang="ru-RU" dirty="0" err="1"/>
              <a:t>антрациклины</a:t>
            </a:r>
            <a:r>
              <a:rPr lang="ru-RU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D131D8-FCFF-41C0-8C31-0539550DB3B7}"/>
              </a:ext>
            </a:extLst>
          </p:cNvPr>
          <p:cNvSpPr txBox="1"/>
          <p:nvPr/>
        </p:nvSpPr>
        <p:spPr>
          <a:xfrm>
            <a:off x="6324050" y="2094614"/>
            <a:ext cx="5786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II </a:t>
            </a:r>
            <a:r>
              <a:rPr lang="ru-RU" dirty="0">
                <a:solidFill>
                  <a:srgbClr val="FFC000"/>
                </a:solidFill>
              </a:rPr>
              <a:t>тип </a:t>
            </a:r>
            <a:r>
              <a:rPr lang="ru-RU" dirty="0"/>
              <a:t>– обратимая дисфункция </a:t>
            </a:r>
            <a:r>
              <a:rPr lang="ru-RU" dirty="0" err="1"/>
              <a:t>кардиомиоцитов</a:t>
            </a:r>
            <a:r>
              <a:rPr lang="ru-RU" dirty="0"/>
              <a:t> за счет</a:t>
            </a:r>
            <a:br>
              <a:rPr lang="ru-RU" dirty="0"/>
            </a:br>
            <a:r>
              <a:rPr lang="ru-RU" dirty="0"/>
              <a:t>митохондриальной и протеиновых повреждений.</a:t>
            </a:r>
            <a:br>
              <a:rPr lang="ru-RU" dirty="0"/>
            </a:br>
            <a:r>
              <a:rPr lang="ru-RU" dirty="0"/>
              <a:t>Степень повреждения не зависит от кумулятивной дозы.</a:t>
            </a:r>
          </a:p>
          <a:p>
            <a:r>
              <a:rPr lang="ru-RU" dirty="0"/>
              <a:t>Пример: </a:t>
            </a:r>
            <a:r>
              <a:rPr lang="ru-RU" dirty="0" err="1"/>
              <a:t>трастузумаб</a:t>
            </a:r>
            <a:r>
              <a:rPr lang="ru-RU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9FAB0E-938E-49A0-A55C-336A61B8C888}"/>
              </a:ext>
            </a:extLst>
          </p:cNvPr>
          <p:cNvSpPr txBox="1"/>
          <p:nvPr/>
        </p:nvSpPr>
        <p:spPr>
          <a:xfrm>
            <a:off x="4742119" y="961210"/>
            <a:ext cx="186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Классификация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Suter </a:t>
            </a:r>
            <a:r>
              <a:rPr lang="ru-RU" b="1" dirty="0">
                <a:solidFill>
                  <a:srgbClr val="FFC000"/>
                </a:solidFill>
              </a:rPr>
              <a:t>и </a:t>
            </a:r>
            <a:r>
              <a:rPr lang="en-US" b="1" dirty="0">
                <a:solidFill>
                  <a:srgbClr val="FFC000"/>
                </a:solidFill>
              </a:rPr>
              <a:t> Ewer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2" name="Picture 8" descr="https://www.genakom.ru/images/ronc-logo.jpg">
            <a:extLst>
              <a:ext uri="{FF2B5EF4-FFF2-40B4-BE49-F238E27FC236}">
                <a16:creationId xmlns:a16="http://schemas.microsoft.com/office/drawing/2014/main" xmlns="" id="{04D1AA41-4347-408E-8537-22049CA15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215" y="203438"/>
            <a:ext cx="3444101" cy="9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77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252838-EEBE-4B04-AFEE-8947062E4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1531"/>
            <a:ext cx="10002253" cy="485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Факторы риска </a:t>
            </a:r>
            <a:r>
              <a:rPr lang="ru-RU" sz="4000" dirty="0" err="1">
                <a:solidFill>
                  <a:schemeClr val="accent5">
                    <a:lumMod val="75000"/>
                  </a:schemeClr>
                </a:solidFill>
              </a:rPr>
              <a:t>кардиотоксичности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95A4BF4-A1E7-4D13-8556-1E0D386D210E}"/>
              </a:ext>
            </a:extLst>
          </p:cNvPr>
          <p:cNvSpPr/>
          <p:nvPr/>
        </p:nvSpPr>
        <p:spPr>
          <a:xfrm>
            <a:off x="627321" y="2509283"/>
            <a:ext cx="4688958" cy="3345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Кумулятивная доза лекарственных препаратов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Комбинированная химиотерапия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Возраст </a:t>
            </a:r>
            <a:r>
              <a:rPr lang="en-US" dirty="0"/>
              <a:t>&gt; </a:t>
            </a:r>
            <a:r>
              <a:rPr lang="ru-RU" dirty="0"/>
              <a:t>65 лет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Кардиальная патология в анамнезе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Гипертоническая болезнь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47744BB-BB95-45E0-ABF2-509F9DB798E3}"/>
              </a:ext>
            </a:extLst>
          </p:cNvPr>
          <p:cNvSpPr/>
          <p:nvPr/>
        </p:nvSpPr>
        <p:spPr>
          <a:xfrm>
            <a:off x="6326372" y="2456123"/>
            <a:ext cx="4688958" cy="3345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Лечение </a:t>
            </a:r>
            <a:r>
              <a:rPr lang="ru-RU" dirty="0" err="1"/>
              <a:t>антрациклинами</a:t>
            </a:r>
            <a:r>
              <a:rPr lang="ru-RU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Одновременная терапия </a:t>
            </a:r>
            <a:r>
              <a:rPr lang="ru-RU" dirty="0" err="1"/>
              <a:t>антрациклинами</a:t>
            </a: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Возраст </a:t>
            </a:r>
            <a:r>
              <a:rPr lang="en-US" dirty="0"/>
              <a:t>&gt;</a:t>
            </a:r>
            <a:r>
              <a:rPr lang="ru-RU" dirty="0"/>
              <a:t> 50 лет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Кардиальная патология в анамнезе(систолическая дисфункция или снижение фракции сердечного выброса)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Ожирение (ИМТ </a:t>
            </a:r>
            <a:r>
              <a:rPr lang="en-US" dirty="0"/>
              <a:t>&gt;</a:t>
            </a:r>
            <a:r>
              <a:rPr lang="ru-RU" dirty="0"/>
              <a:t> 25 кг/м2)</a:t>
            </a:r>
          </a:p>
          <a:p>
            <a:pPr algn="ctr"/>
            <a:r>
              <a:rPr lang="ru-RU" dirty="0"/>
              <a:t>Гипертоническая болезнь, требующая медикаментозной коррекции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A0BA99-84EE-4C07-8927-2684716CDCE3}"/>
              </a:ext>
            </a:extLst>
          </p:cNvPr>
          <p:cNvSpPr txBox="1"/>
          <p:nvPr/>
        </p:nvSpPr>
        <p:spPr>
          <a:xfrm>
            <a:off x="2147776" y="1242061"/>
            <a:ext cx="1271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тип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6AB6C9-8CB3-4031-91FC-997831A3E9BD}"/>
              </a:ext>
            </a:extLst>
          </p:cNvPr>
          <p:cNvSpPr txBox="1"/>
          <p:nvPr/>
        </p:nvSpPr>
        <p:spPr>
          <a:xfrm>
            <a:off x="8462026" y="1242062"/>
            <a:ext cx="1414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II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тип</a:t>
            </a:r>
          </a:p>
        </p:txBody>
      </p:sp>
      <p:pic>
        <p:nvPicPr>
          <p:cNvPr id="9" name="Picture 8" descr="https://www.genakom.ru/images/ronc-logo.jpg">
            <a:extLst>
              <a:ext uri="{FF2B5EF4-FFF2-40B4-BE49-F238E27FC236}">
                <a16:creationId xmlns:a16="http://schemas.microsoft.com/office/drawing/2014/main" xmlns="" id="{BA588BA1-1574-4B56-88E7-69F022EB1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99" y="101041"/>
            <a:ext cx="3444101" cy="9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47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15D373-A1C1-4D47-906B-542C4782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5115" y="327243"/>
            <a:ext cx="10515600" cy="4748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Клинические признаки </a:t>
            </a:r>
            <a:b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кардиотоксичности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1F233D-C55B-4B39-B6DA-EE14FBA5C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3498"/>
            <a:ext cx="10655595" cy="477346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Боли в сердце</a:t>
            </a:r>
          </a:p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Учащенное или затрудненное дыхание</a:t>
            </a:r>
          </a:p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Цианоз</a:t>
            </a:r>
          </a:p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Отек лодыжек и голеностопных суставов</a:t>
            </a:r>
          </a:p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Асцит</a:t>
            </a:r>
          </a:p>
          <a:p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Гепатомегалия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Гипотония и гипертония</a:t>
            </a:r>
          </a:p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Хрипы в легких, кашель</a:t>
            </a:r>
          </a:p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Пароксизмальная ночная одышка</a:t>
            </a:r>
          </a:p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Выбухание яремных вен</a:t>
            </a:r>
          </a:p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Плеврит</a:t>
            </a:r>
          </a:p>
        </p:txBody>
      </p:sp>
      <p:pic>
        <p:nvPicPr>
          <p:cNvPr id="4" name="Picture 8" descr="https://www.genakom.ru/images/ronc-logo.jpg">
            <a:extLst>
              <a:ext uri="{FF2B5EF4-FFF2-40B4-BE49-F238E27FC236}">
                <a16:creationId xmlns:a16="http://schemas.microsoft.com/office/drawing/2014/main" xmlns="" id="{CD741121-BDFE-4771-B6D7-2C370A837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99" y="87068"/>
            <a:ext cx="3444101" cy="9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8D2098-94B6-41CC-BEAC-4758335A6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160" y="1643675"/>
            <a:ext cx="3677839" cy="20694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5967579-5E3A-4BF1-BFDB-98865CD2A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344" y="3713107"/>
            <a:ext cx="2154655" cy="2872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1DC4B5-4AF8-4CFA-8B6E-58BB3D044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996" y="4370022"/>
            <a:ext cx="3116179" cy="208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4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C36FAF7-5FB1-4E11-A28E-D0F0237C9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l="1394" r="5691" b="1"/>
          <a:stretch/>
        </p:blipFill>
        <p:spPr>
          <a:xfrm>
            <a:off x="-8" y="-7"/>
            <a:ext cx="12192000" cy="685595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9AA822-500A-4C66-83E6-3AC17164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007335"/>
            <a:ext cx="6455833" cy="14979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Противоопухолевые препараты</a:t>
            </a:r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xmlns="" id="{E26B9EF5-5D92-4AC7-BC55-FC5C4C98ED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2">
            <a:extLst>
              <a:ext uri="{FF2B5EF4-FFF2-40B4-BE49-F238E27FC236}">
                <a16:creationId xmlns:a16="http://schemas.microsoft.com/office/drawing/2014/main" xmlns="" id="{F05C5575-0F07-43D0-AE78-81EAA8E67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A45E0E-557E-4DB0-9FCD-BBD6ABB85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78" r="6581" b="-4"/>
          <a:stretch/>
        </p:blipFill>
        <p:spPr>
          <a:xfrm>
            <a:off x="3639395" y="10"/>
            <a:ext cx="4023360" cy="298023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12737D0-B873-46CA-9F6F-AB86C28715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27" r="35302" b="-1"/>
          <a:stretch/>
        </p:blipFill>
        <p:spPr>
          <a:xfrm>
            <a:off x="7816904" y="1584501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2912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95D84C-3E78-4207-B35E-6E504BA89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sz="3700">
                <a:solidFill>
                  <a:srgbClr val="FFFFFF"/>
                </a:solidFill>
              </a:rPr>
              <a:t>АНТРАЦИКЛИНЫ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xmlns="" id="{4C6472E1-461F-43DE-B0E9-47B77ED32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Являются одним из подклассов противоопухолевых антибиотиков на ряду с Актиномицинами (Дактиномицин), Флеомицинами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( Блеомицин).</a:t>
            </a:r>
          </a:p>
          <a:p>
            <a:r>
              <a:rPr lang="ru-RU" sz="2400">
                <a:solidFill>
                  <a:srgbClr val="000000"/>
                </a:solidFill>
              </a:rPr>
              <a:t>Представители: Доксорубицин, Рубомицин, Эпирубицин.</a:t>
            </a:r>
          </a:p>
          <a:p>
            <a:r>
              <a:rPr lang="ru-RU" sz="2400">
                <a:solidFill>
                  <a:srgbClr val="000000"/>
                </a:solidFill>
              </a:rPr>
              <a:t>Все противоопухолевые антибиотики обладают цитотоксическими свойствами, обусловленными угнетением синтеза и функции НК. </a:t>
            </a:r>
          </a:p>
        </p:txBody>
      </p:sp>
      <p:pic>
        <p:nvPicPr>
          <p:cNvPr id="31" name="Picture 8" descr="https://www.genakom.ru/images/ronc-logo.jpg">
            <a:extLst>
              <a:ext uri="{FF2B5EF4-FFF2-40B4-BE49-F238E27FC236}">
                <a16:creationId xmlns:a16="http://schemas.microsoft.com/office/drawing/2014/main" xmlns="" id="{37F78BC2-914A-4FDF-B932-067E2F3D9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15" y="205329"/>
            <a:ext cx="3444101" cy="9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15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893CBF-65A6-4CD9-8E1D-396E9E8E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ru-RU" dirty="0"/>
              <a:t>Показания к применению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629528-3808-4C94-B1CA-B7695AD7F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РМЖ</a:t>
            </a:r>
          </a:p>
          <a:p>
            <a:r>
              <a:rPr lang="ru-RU" dirty="0"/>
              <a:t>Лимфогранулематоз (Болезнь </a:t>
            </a:r>
            <a:r>
              <a:rPr lang="ru-RU" dirty="0" err="1"/>
              <a:t>Ходжкина</a:t>
            </a:r>
            <a:r>
              <a:rPr lang="ru-RU" dirty="0"/>
              <a:t>) и лимфомы</a:t>
            </a:r>
          </a:p>
          <a:p>
            <a:r>
              <a:rPr lang="ru-RU" dirty="0"/>
              <a:t>Саркомы мягких тканей</a:t>
            </a:r>
          </a:p>
          <a:p>
            <a:r>
              <a:rPr lang="ru-RU" dirty="0"/>
              <a:t>Рак яичников</a:t>
            </a:r>
          </a:p>
          <a:p>
            <a:r>
              <a:rPr lang="ru-RU" dirty="0" err="1"/>
              <a:t>Немелкоклеточный</a:t>
            </a:r>
            <a:r>
              <a:rPr lang="ru-RU" dirty="0"/>
              <a:t> и мелкоклеточный рак легкого</a:t>
            </a:r>
          </a:p>
          <a:p>
            <a:r>
              <a:rPr lang="ru-RU" dirty="0"/>
              <a:t>Рак мочевого пузыря</a:t>
            </a:r>
          </a:p>
          <a:p>
            <a:r>
              <a:rPr lang="ru-RU" dirty="0"/>
              <a:t>РЩЖ</a:t>
            </a:r>
          </a:p>
          <a:p>
            <a:r>
              <a:rPr lang="ru-RU" dirty="0" err="1"/>
              <a:t>Печеночноклеточный</a:t>
            </a:r>
            <a:r>
              <a:rPr lang="ru-RU" dirty="0"/>
              <a:t> рак</a:t>
            </a:r>
          </a:p>
          <a:p>
            <a:r>
              <a:rPr lang="ru-RU" dirty="0"/>
              <a:t>Рак желудка</a:t>
            </a:r>
          </a:p>
          <a:p>
            <a:r>
              <a:rPr lang="ru-RU" dirty="0" err="1"/>
              <a:t>Нефробластома</a:t>
            </a:r>
            <a:endParaRPr lang="ru-RU" dirty="0"/>
          </a:p>
          <a:p>
            <a:r>
              <a:rPr lang="ru-RU" dirty="0" err="1"/>
              <a:t>Нейробластома</a:t>
            </a:r>
            <a:endParaRPr lang="ru-RU" dirty="0"/>
          </a:p>
          <a:p>
            <a:r>
              <a:rPr lang="ru-RU" dirty="0"/>
              <a:t>ОЛЛ</a:t>
            </a:r>
          </a:p>
        </p:txBody>
      </p:sp>
      <p:pic>
        <p:nvPicPr>
          <p:cNvPr id="4" name="Picture 8" descr="https://www.genakom.ru/images/ronc-logo.jpg">
            <a:extLst>
              <a:ext uri="{FF2B5EF4-FFF2-40B4-BE49-F238E27FC236}">
                <a16:creationId xmlns:a16="http://schemas.microsoft.com/office/drawing/2014/main" xmlns="" id="{1BB5594B-A249-46CE-BEAE-4EACB923F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99" y="203437"/>
            <a:ext cx="3444101" cy="9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t3.ftcdn.net/jpg/01/84/27/76/500_F_184277600_YQevja5lMHKPvGMkMUmWz6xmSOnFYbPx.jpg">
            <a:extLst>
              <a:ext uri="{FF2B5EF4-FFF2-40B4-BE49-F238E27FC236}">
                <a16:creationId xmlns:a16="http://schemas.microsoft.com/office/drawing/2014/main" xmlns="" id="{D6D006EC-E783-4715-8F6E-A5A6BD94F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33" y="3112781"/>
            <a:ext cx="3940692" cy="316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1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1A6A52-8574-4931-8E3D-DB61626A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Лекарственные взаимодействия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7A08D2-1CC1-41AF-A906-1CBC7D306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1. </a:t>
            </a:r>
            <a:r>
              <a:rPr lang="ru-RU" dirty="0" err="1"/>
              <a:t>Дексаметазон</a:t>
            </a:r>
            <a:r>
              <a:rPr lang="ru-RU" dirty="0"/>
              <a:t>, </a:t>
            </a:r>
            <a:r>
              <a:rPr lang="ru-RU" dirty="0" err="1"/>
              <a:t>фторурацил</a:t>
            </a:r>
            <a:r>
              <a:rPr lang="ru-RU" dirty="0"/>
              <a:t>, гепарин несовместимы с </a:t>
            </a:r>
            <a:r>
              <a:rPr lang="ru-RU" dirty="0" err="1"/>
              <a:t>доксорубицином</a:t>
            </a:r>
            <a:r>
              <a:rPr lang="ru-RU" dirty="0"/>
              <a:t>, при одновременном введении может образоваться осадок.</a:t>
            </a:r>
          </a:p>
          <a:p>
            <a:r>
              <a:rPr lang="ru-RU" dirty="0" err="1"/>
              <a:t>Дексразокан</a:t>
            </a:r>
            <a:r>
              <a:rPr lang="ru-RU" dirty="0"/>
              <a:t> уменьшает </a:t>
            </a:r>
            <a:r>
              <a:rPr lang="ru-RU" dirty="0" err="1"/>
              <a:t>кардиотоксичность</a:t>
            </a:r>
            <a:r>
              <a:rPr lang="ru-RU" dirty="0"/>
              <a:t> </a:t>
            </a:r>
            <a:r>
              <a:rPr lang="ru-RU" dirty="0" err="1"/>
              <a:t>доксорубицина</a:t>
            </a:r>
            <a:r>
              <a:rPr lang="ru-RU" dirty="0"/>
              <a:t> за счет образования комплексов с железом.</a:t>
            </a:r>
          </a:p>
          <a:p>
            <a:r>
              <a:rPr lang="ru-RU" dirty="0" err="1"/>
              <a:t>Циклофосфамид</a:t>
            </a:r>
            <a:r>
              <a:rPr lang="ru-RU" dirty="0"/>
              <a:t> с </a:t>
            </a:r>
            <a:r>
              <a:rPr lang="ru-RU" dirty="0" err="1"/>
              <a:t>доксоруюицином</a:t>
            </a:r>
            <a:r>
              <a:rPr lang="ru-RU" dirty="0"/>
              <a:t> увеличивает риск геморрагического цистита  </a:t>
            </a:r>
            <a:r>
              <a:rPr lang="ru-RU" dirty="0" err="1"/>
              <a:t>дилатационной</a:t>
            </a:r>
            <a:r>
              <a:rPr lang="ru-RU" dirty="0"/>
              <a:t> </a:t>
            </a:r>
            <a:r>
              <a:rPr lang="ru-RU" dirty="0" err="1"/>
              <a:t>кардиомиопатии</a:t>
            </a:r>
            <a:r>
              <a:rPr lang="ru-RU" dirty="0"/>
              <a:t>. </a:t>
            </a:r>
          </a:p>
          <a:p>
            <a:r>
              <a:rPr lang="ru-RU" dirty="0"/>
              <a:t>Фенобарбитал, фенитоин замедляют выведение </a:t>
            </a:r>
            <a:r>
              <a:rPr lang="ru-RU" dirty="0" err="1"/>
              <a:t>доксорубицина</a:t>
            </a:r>
            <a:r>
              <a:rPr lang="ru-RU" dirty="0"/>
              <a:t> из крови.</a:t>
            </a:r>
          </a:p>
          <a:p>
            <a:r>
              <a:rPr lang="ru-RU" dirty="0" err="1"/>
              <a:t>Трастузумаб</a:t>
            </a:r>
            <a:r>
              <a:rPr lang="ru-RU" dirty="0"/>
              <a:t>, </a:t>
            </a:r>
            <a:r>
              <a:rPr lang="ru-RU" dirty="0" err="1"/>
              <a:t>митомицин</a:t>
            </a:r>
            <a:r>
              <a:rPr lang="ru-RU" dirty="0"/>
              <a:t> повышают риск </a:t>
            </a:r>
            <a:r>
              <a:rPr lang="ru-RU" dirty="0" err="1"/>
              <a:t>кардиотоксичности</a:t>
            </a:r>
            <a:r>
              <a:rPr lang="ru-RU" dirty="0"/>
              <a:t>.</a:t>
            </a:r>
          </a:p>
          <a:p>
            <a:r>
              <a:rPr lang="ru-RU" dirty="0" err="1"/>
              <a:t>Меркаптопурин</a:t>
            </a:r>
            <a:r>
              <a:rPr lang="ru-RU" dirty="0"/>
              <a:t>: при одновременном приеме с </a:t>
            </a:r>
            <a:r>
              <a:rPr lang="ru-RU" dirty="0" err="1"/>
              <a:t>доксорубицином</a:t>
            </a:r>
            <a:r>
              <a:rPr lang="ru-RU" dirty="0"/>
              <a:t> усиливается </a:t>
            </a:r>
            <a:r>
              <a:rPr lang="ru-RU" dirty="0" err="1"/>
              <a:t>гепатотоксичность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454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835</Words>
  <Application>Microsoft Office PowerPoint</Application>
  <PresentationFormat>Широкоэкранный</PresentationFormat>
  <Paragraphs>149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Кардиотоксичность</vt:lpstr>
      <vt:lpstr>Виды кардиотоксичности</vt:lpstr>
      <vt:lpstr>Факторы риска кардиотоксичности</vt:lpstr>
      <vt:lpstr>Клинические признаки  кардиотоксичности</vt:lpstr>
      <vt:lpstr>Противоопухолевые препараты</vt:lpstr>
      <vt:lpstr>АНТРАЦИКЛИНЫ</vt:lpstr>
      <vt:lpstr>Показания к применению</vt:lpstr>
      <vt:lpstr>Лекарственные взаимодействия</vt:lpstr>
      <vt:lpstr>Особенности применения</vt:lpstr>
      <vt:lpstr>Моноклональные антитела  (Трастузумаб) </vt:lpstr>
      <vt:lpstr>Презентация PowerPoint</vt:lpstr>
      <vt:lpstr>Фторурацил (5-Ftoruracil)</vt:lpstr>
      <vt:lpstr>5-фторурацил</vt:lpstr>
      <vt:lpstr>Презентация PowerPoint</vt:lpstr>
      <vt:lpstr>Таксаны (алкалоиды тисового дерева)</vt:lpstr>
      <vt:lpstr>Презентация PowerPoint</vt:lpstr>
      <vt:lpstr>Презентация PowerPoint</vt:lpstr>
      <vt:lpstr>Лечение кардиотоксичности</vt:lpstr>
      <vt:lpstr>Профилактика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MVideo</dc:creator>
  <cp:lastModifiedBy>Алексей</cp:lastModifiedBy>
  <cp:revision>4</cp:revision>
  <dcterms:created xsi:type="dcterms:W3CDTF">2019-04-09T22:44:03Z</dcterms:created>
  <dcterms:modified xsi:type="dcterms:W3CDTF">2019-04-28T07:46:43Z</dcterms:modified>
</cp:coreProperties>
</file>