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144000" cy="6762173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ФГБУ «НМИЦ онкологии им. Н.Н. Блохина МЗ РФ</a:t>
            </a:r>
          </a:p>
          <a:p>
            <a:pPr algn="ctr"/>
            <a:endParaRPr lang="ru-RU" sz="1400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Коррекция нежелательных явлений иммунотерапии  меланомы ингибиторами контрольных точек.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1400" dirty="0" smtClean="0"/>
              <a:t>Аспирант отделения опухолей молочной железы </a:t>
            </a:r>
          </a:p>
          <a:p>
            <a:pPr algn="ctr"/>
            <a:r>
              <a:rPr lang="ru-RU" sz="1400" dirty="0" err="1" smtClean="0"/>
              <a:t>Гетажеева</a:t>
            </a:r>
            <a:r>
              <a:rPr lang="ru-RU" sz="1400" dirty="0" smtClean="0"/>
              <a:t> </a:t>
            </a:r>
            <a:r>
              <a:rPr lang="ru-RU" sz="1400" dirty="0" err="1" smtClean="0"/>
              <a:t>Люсена</a:t>
            </a:r>
            <a:r>
              <a:rPr lang="ru-RU" sz="1400" dirty="0" smtClean="0"/>
              <a:t> Артуровна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меланома.jpg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" y="606017"/>
            <a:ext cx="9133447" cy="5052545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60363"/>
            <a:ext cx="64865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2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69" y="33374"/>
            <a:ext cx="6512511" cy="1143000"/>
          </a:xfrm>
        </p:spPr>
        <p:txBody>
          <a:bodyPr/>
          <a:lstStyle/>
          <a:p>
            <a:pPr algn="ctr"/>
            <a:r>
              <a:rPr lang="ru-RU" sz="4000" dirty="0" smtClean="0"/>
              <a:t>Гастроинтестинальная токсичность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3419" y="1751978"/>
            <a:ext cx="7708424" cy="4782395"/>
          </a:xfrm>
        </p:spPr>
        <p:txBody>
          <a:bodyPr/>
          <a:lstStyle/>
          <a:p>
            <a:r>
              <a:rPr lang="ru-RU" dirty="0" smtClean="0"/>
              <a:t>-Диарея и колиты развиваются в 32% случаев на фоне терапии анти-</a:t>
            </a:r>
            <a:r>
              <a:rPr lang="en-US" dirty="0" smtClean="0"/>
              <a:t>CTLA-4</a:t>
            </a:r>
            <a:r>
              <a:rPr lang="ru-RU" dirty="0"/>
              <a:t> </a:t>
            </a:r>
            <a:r>
              <a:rPr lang="ru-RU" dirty="0" smtClean="0"/>
              <a:t>и до 16% при анти-</a:t>
            </a:r>
            <a:r>
              <a:rPr lang="en-US" dirty="0" smtClean="0"/>
              <a:t>PD1 </a:t>
            </a:r>
            <a:r>
              <a:rPr lang="ru-RU" dirty="0" smtClean="0"/>
              <a:t>терапии.</a:t>
            </a:r>
          </a:p>
          <a:p>
            <a:r>
              <a:rPr lang="ru-RU" dirty="0" smtClean="0"/>
              <a:t>-в редких случаях (до 1%) возможна перфорация кишечника.</a:t>
            </a:r>
          </a:p>
          <a:p>
            <a:r>
              <a:rPr lang="ru-RU" dirty="0" smtClean="0"/>
              <a:t>-токсичность 1 степени не требует отмены иммунотерапии (симптоматическая терапия, диета).</a:t>
            </a:r>
          </a:p>
          <a:p>
            <a:r>
              <a:rPr lang="ru-RU" dirty="0" smtClean="0"/>
              <a:t>- 2 степень и более- являются показанием для отмены терапии и применения высоких доз ГКС.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инфликсимаб</a:t>
            </a:r>
            <a:r>
              <a:rPr lang="ru-RU" dirty="0" smtClean="0"/>
              <a:t> 5 мг</a:t>
            </a:r>
            <a:r>
              <a:rPr lang="en-US" dirty="0" smtClean="0"/>
              <a:t>/</a:t>
            </a:r>
            <a:r>
              <a:rPr lang="ru-RU" dirty="0" smtClean="0"/>
              <a:t>кг при </a:t>
            </a:r>
            <a:r>
              <a:rPr lang="ru-RU" dirty="0" err="1" smtClean="0"/>
              <a:t>жизнеугрожающих</a:t>
            </a:r>
            <a:r>
              <a:rPr lang="ru-RU" dirty="0" smtClean="0"/>
              <a:t> состояниях.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5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26" y="127439"/>
            <a:ext cx="6512511" cy="1143000"/>
          </a:xfrm>
        </p:spPr>
        <p:txBody>
          <a:bodyPr/>
          <a:lstStyle/>
          <a:p>
            <a:pPr algn="ctr"/>
            <a:r>
              <a:rPr lang="ru-RU" dirty="0" err="1" smtClean="0"/>
              <a:t>Гепатотоксичность</a:t>
            </a:r>
            <a:endParaRPr lang="en-US" dirty="0"/>
          </a:p>
        </p:txBody>
      </p:sp>
      <p:pic>
        <p:nvPicPr>
          <p:cNvPr id="4" name="Content Placeholder 3" descr="Снимок экрана 2018-12-03 в 4.05.54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t="17220" r="14185" b="16618"/>
          <a:stretch/>
        </p:blipFill>
        <p:spPr>
          <a:xfrm>
            <a:off x="341007" y="1270439"/>
            <a:ext cx="8160664" cy="4729223"/>
          </a:xfrm>
        </p:spPr>
      </p:pic>
    </p:spTree>
    <p:extLst>
      <p:ext uri="{BB962C8B-B14F-4D97-AF65-F5344CB8AC3E}">
        <p14:creationId xmlns:p14="http://schemas.microsoft.com/office/powerpoint/2010/main" val="362003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8681"/>
            <a:ext cx="7582090" cy="1143000"/>
          </a:xfrm>
        </p:spPr>
        <p:txBody>
          <a:bodyPr/>
          <a:lstStyle/>
          <a:p>
            <a:pPr algn="ctr"/>
            <a:r>
              <a:rPr lang="ru-RU" dirty="0" smtClean="0"/>
              <a:t>Легочная токсичность</a:t>
            </a:r>
            <a:endParaRPr lang="en-US" dirty="0"/>
          </a:p>
        </p:txBody>
      </p:sp>
      <p:pic>
        <p:nvPicPr>
          <p:cNvPr id="4" name="Content Placeholder 3" descr="Снимок экрана 2018-12-03 в 4.08.34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t="19810" r="13884" b="13763"/>
          <a:stretch/>
        </p:blipFill>
        <p:spPr>
          <a:xfrm>
            <a:off x="347199" y="1528573"/>
            <a:ext cx="8377891" cy="4793169"/>
          </a:xfrm>
        </p:spPr>
      </p:pic>
    </p:spTree>
    <p:extLst>
      <p:ext uri="{BB962C8B-B14F-4D97-AF65-F5344CB8AC3E}">
        <p14:creationId xmlns:p14="http://schemas.microsoft.com/office/powerpoint/2010/main" val="2450327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523" y="160020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Эндокринопатии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1008" y="1303020"/>
            <a:ext cx="8536947" cy="5152260"/>
          </a:xfrm>
        </p:spPr>
        <p:txBody>
          <a:bodyPr/>
          <a:lstStyle/>
          <a:p>
            <a:r>
              <a:rPr lang="ru-RU" dirty="0" smtClean="0"/>
              <a:t>- Развивается в 5-10% случаев при применении ингибиторов контрольных точек.</a:t>
            </a:r>
          </a:p>
          <a:p>
            <a:r>
              <a:rPr lang="ru-RU" dirty="0" smtClean="0"/>
              <a:t>-на фоне длительного лечения характерно развитие </a:t>
            </a:r>
            <a:r>
              <a:rPr lang="ru-RU" dirty="0" err="1" smtClean="0"/>
              <a:t>гопифизита</a:t>
            </a:r>
            <a:r>
              <a:rPr lang="ru-RU" dirty="0" smtClean="0"/>
              <a:t>, </a:t>
            </a:r>
            <a:r>
              <a:rPr lang="ru-RU" dirty="0" err="1" smtClean="0"/>
              <a:t>тиреоидита</a:t>
            </a:r>
            <a:r>
              <a:rPr lang="ru-RU" dirty="0" smtClean="0"/>
              <a:t>, надпочечниковой недостаточности, возможно развитие сахарного диабета.</a:t>
            </a:r>
          </a:p>
          <a:p>
            <a:r>
              <a:rPr lang="ru-RU" dirty="0" smtClean="0"/>
              <a:t>-при подозрении на эндокринопатии необходимо исследовать гормональный профиль.</a:t>
            </a:r>
          </a:p>
          <a:p>
            <a:r>
              <a:rPr lang="ru-RU" dirty="0" smtClean="0"/>
              <a:t>-при наличии симптомов</a:t>
            </a:r>
            <a:r>
              <a:rPr lang="en-US" dirty="0" smtClean="0"/>
              <a:t>:</a:t>
            </a:r>
            <a:r>
              <a:rPr lang="ru-RU" dirty="0" smtClean="0"/>
              <a:t> отмена иммунотерапии с применением высоких доз ГКС+ гормональная терапия.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5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7396"/>
            <a:ext cx="9003851" cy="5946219"/>
          </a:xfrm>
        </p:spPr>
        <p:txBody>
          <a:bodyPr/>
          <a:lstStyle/>
          <a:p>
            <a:pPr algn="l"/>
            <a:r>
              <a:rPr lang="ru-RU" sz="1600" dirty="0" smtClean="0"/>
              <a:t>Меланома кожи-</a:t>
            </a:r>
            <a:r>
              <a:rPr lang="ru-RU" sz="1600" dirty="0" err="1" smtClean="0"/>
              <a:t>нейроэкто</a:t>
            </a:r>
            <a:r>
              <a:rPr lang="ru-RU" sz="1600" dirty="0" smtClean="0"/>
              <a:t>-</a:t>
            </a:r>
            <a:br>
              <a:rPr lang="ru-RU" sz="1600" dirty="0" smtClean="0"/>
            </a:br>
            <a:r>
              <a:rPr lang="ru-RU" sz="1600" dirty="0" err="1" smtClean="0"/>
              <a:t>дермальная</a:t>
            </a:r>
            <a:r>
              <a:rPr lang="ru-RU" sz="1600" dirty="0" smtClean="0"/>
              <a:t> опухоль, возни-</a:t>
            </a:r>
            <a:br>
              <a:rPr lang="ru-RU" sz="1600" dirty="0" smtClean="0"/>
            </a:br>
            <a:r>
              <a:rPr lang="ru-RU" sz="1600" dirty="0" err="1" smtClean="0"/>
              <a:t>кающая</a:t>
            </a:r>
            <a:r>
              <a:rPr lang="ru-RU" sz="1600" dirty="0" smtClean="0"/>
              <a:t> из </a:t>
            </a:r>
            <a:r>
              <a:rPr lang="ru-RU" sz="1600" dirty="0" err="1" smtClean="0"/>
              <a:t>меланоцитов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u="sng" dirty="0" smtClean="0"/>
              <a:t>Этиология</a:t>
            </a:r>
            <a:br>
              <a:rPr lang="ru-RU" sz="1600" u="sng" dirty="0" smtClean="0"/>
            </a:br>
            <a:r>
              <a:rPr lang="ru-RU" sz="1600" b="0" dirty="0" smtClean="0"/>
              <a:t>1.Ультрафиолетовое излучение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ru-RU" sz="1600" b="0" dirty="0" smtClean="0"/>
              <a:t>типа А и </a:t>
            </a:r>
            <a:r>
              <a:rPr lang="en-US" sz="1600" b="0" dirty="0" smtClean="0"/>
              <a:t>B</a:t>
            </a:r>
            <a:r>
              <a:rPr lang="ru-RU" sz="1600" b="0" dirty="0" smtClean="0"/>
              <a:t>.</a:t>
            </a:r>
            <a:br>
              <a:rPr lang="ru-RU" sz="1600" b="0" dirty="0" smtClean="0"/>
            </a:br>
            <a:r>
              <a:rPr lang="ru-RU" sz="1600" b="0" dirty="0" smtClean="0"/>
              <a:t>2.Наличие большого количества</a:t>
            </a:r>
            <a:br>
              <a:rPr lang="ru-RU" sz="1600" b="0" dirty="0" smtClean="0"/>
            </a:br>
            <a:r>
              <a:rPr lang="ru-RU" sz="1600" b="0" dirty="0" err="1" smtClean="0"/>
              <a:t>диспластических</a:t>
            </a:r>
            <a:r>
              <a:rPr lang="ru-RU" sz="1600" b="0" dirty="0" smtClean="0"/>
              <a:t> </a:t>
            </a:r>
            <a:r>
              <a:rPr lang="ru-RU" sz="1600" b="0" dirty="0" err="1" smtClean="0"/>
              <a:t>невусов</a:t>
            </a:r>
            <a:r>
              <a:rPr lang="ru-RU" sz="1600" b="0" dirty="0" smtClean="0"/>
              <a:t> на</a:t>
            </a:r>
            <a:br>
              <a:rPr lang="ru-RU" sz="1600" b="0" dirty="0" smtClean="0"/>
            </a:br>
            <a:r>
              <a:rPr lang="ru-RU" sz="1600" b="0" dirty="0" smtClean="0"/>
              <a:t>коже ( более 10).</a:t>
            </a:r>
            <a:br>
              <a:rPr lang="ru-RU" sz="1600" b="0" dirty="0" smtClean="0"/>
            </a:br>
            <a:r>
              <a:rPr lang="ru-RU" sz="1600" b="0" dirty="0" smtClean="0"/>
              <a:t>3. 1 и 2 </a:t>
            </a:r>
            <a:r>
              <a:rPr lang="ru-RU" sz="1600" b="0" dirty="0" err="1" smtClean="0"/>
              <a:t>фототип</a:t>
            </a:r>
            <a:r>
              <a:rPr lang="ru-RU" sz="1600" b="0" dirty="0" smtClean="0"/>
              <a:t> кожи.</a:t>
            </a:r>
            <a:br>
              <a:rPr lang="ru-RU" sz="1600" b="0" dirty="0" smtClean="0"/>
            </a:br>
            <a:r>
              <a:rPr lang="ru-RU" sz="1600" b="0" dirty="0" smtClean="0"/>
              <a:t>4. Наличие крупного врожденно-</a:t>
            </a:r>
            <a:br>
              <a:rPr lang="ru-RU" sz="1600" b="0" dirty="0" smtClean="0"/>
            </a:br>
            <a:r>
              <a:rPr lang="ru-RU" sz="1600" b="0" dirty="0" err="1" smtClean="0"/>
              <a:t>го</a:t>
            </a:r>
            <a:r>
              <a:rPr lang="ru-RU" sz="1600" b="0" dirty="0" smtClean="0"/>
              <a:t> </a:t>
            </a:r>
            <a:r>
              <a:rPr lang="ru-RU" sz="1600" b="0" dirty="0" err="1" smtClean="0"/>
              <a:t>невуса</a:t>
            </a:r>
            <a:r>
              <a:rPr lang="ru-RU" sz="1600" b="0" dirty="0" smtClean="0"/>
              <a:t> ( более 5% от всей</a:t>
            </a:r>
            <a:br>
              <a:rPr lang="ru-RU" sz="1600" b="0" dirty="0" smtClean="0"/>
            </a:br>
            <a:r>
              <a:rPr lang="ru-RU" sz="1600" b="0" dirty="0" smtClean="0"/>
              <a:t>поверхности тела).</a:t>
            </a:r>
            <a:br>
              <a:rPr lang="ru-RU" sz="1600" b="0" dirty="0" smtClean="0"/>
            </a:br>
            <a:r>
              <a:rPr lang="ru-RU" sz="1600" b="0" dirty="0" smtClean="0"/>
              <a:t>5. Генетические факторы.</a:t>
            </a:r>
            <a:br>
              <a:rPr lang="ru-RU" sz="1600" b="0" dirty="0" smtClean="0"/>
            </a:br>
            <a:r>
              <a:rPr lang="ru-RU" sz="1600" b="0" dirty="0" smtClean="0"/>
              <a:t>6) Врожденный и приобретенный иммунодефицит.</a:t>
            </a:r>
            <a:br>
              <a:rPr lang="ru-RU" sz="1600" b="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en-US" sz="1600" dirty="0"/>
          </a:p>
        </p:txBody>
      </p:sp>
      <p:pic>
        <p:nvPicPr>
          <p:cNvPr id="4" name="Content Placeholder 3" descr="меланома 1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2" b="14562"/>
          <a:stretch>
            <a:fillRect/>
          </a:stretch>
        </p:blipFill>
        <p:spPr>
          <a:xfrm>
            <a:off x="3523744" y="827397"/>
            <a:ext cx="5620256" cy="3165833"/>
          </a:xfrm>
        </p:spPr>
      </p:pic>
    </p:spTree>
    <p:extLst>
      <p:ext uri="{BB962C8B-B14F-4D97-AF65-F5344CB8AC3E}">
        <p14:creationId xmlns:p14="http://schemas.microsoft.com/office/powerpoint/2010/main" val="16643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475" y="24239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Эпидемиология</a:t>
            </a:r>
            <a:endParaRPr lang="en-US" dirty="0"/>
          </a:p>
        </p:txBody>
      </p:sp>
      <p:pic>
        <p:nvPicPr>
          <p:cNvPr id="4" name="Content Placeholder 3" descr="эпидемиология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r="5320" b="4751"/>
          <a:stretch/>
        </p:blipFill>
        <p:spPr>
          <a:xfrm>
            <a:off x="492570" y="984771"/>
            <a:ext cx="7974187" cy="3965127"/>
          </a:xfrm>
        </p:spPr>
      </p:pic>
      <p:sp>
        <p:nvSpPr>
          <p:cNvPr id="6" name="Rectangle 5"/>
          <p:cNvSpPr/>
          <p:nvPr/>
        </p:nvSpPr>
        <p:spPr>
          <a:xfrm>
            <a:off x="492569" y="5209951"/>
            <a:ext cx="79741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-среднегодовой темп прироста </a:t>
            </a:r>
            <a:r>
              <a:rPr 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2.75%</a:t>
            </a: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-более 200 тысяч случаев заболеваемости ежегодно</a:t>
            </a:r>
          </a:p>
          <a:p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-более 70 тысяч случаев смерти в год</a:t>
            </a: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-средний возраст больных- 55 лет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5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235" y="1355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RUSSCO 2018</a:t>
            </a:r>
            <a:endParaRPr lang="en-US" dirty="0"/>
          </a:p>
        </p:txBody>
      </p:sp>
      <p:pic>
        <p:nvPicPr>
          <p:cNvPr id="5" name="Content Placeholder 4" descr="Снимок экрана 2018-12-03 в 1.09.58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45422" r="8078" b="3611"/>
          <a:stretch/>
        </p:blipFill>
        <p:spPr>
          <a:xfrm>
            <a:off x="400426" y="1144355"/>
            <a:ext cx="8220684" cy="3478344"/>
          </a:xfrm>
        </p:spPr>
      </p:pic>
      <p:sp>
        <p:nvSpPr>
          <p:cNvPr id="6" name="Rectangle 5"/>
          <p:cNvSpPr/>
          <p:nvPr/>
        </p:nvSpPr>
        <p:spPr>
          <a:xfrm>
            <a:off x="0" y="4775156"/>
            <a:ext cx="86211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r>
              <a:rPr lang="en-US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качестве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адъювантной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терапии начиная 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 III A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стадии ( при отсутствии мутаций) возможно проведение анти-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PD1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терапии</a:t>
            </a:r>
          </a:p>
          <a:p>
            <a:pPr marL="285750" indent="-285750">
              <a:buFontTx/>
              <a:buChar char="-"/>
            </a:pP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08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287" y="8144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Анти</a:t>
            </a:r>
            <a:r>
              <a:rPr lang="en-US" dirty="0" smtClean="0"/>
              <a:t>-CTLA-4</a:t>
            </a:r>
            <a:endParaRPr lang="en-US" dirty="0"/>
          </a:p>
        </p:txBody>
      </p:sp>
      <p:pic>
        <p:nvPicPr>
          <p:cNvPr id="4" name="Content Placeholder 3" descr="ctla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r="344"/>
          <a:stretch/>
        </p:blipFill>
        <p:spPr>
          <a:xfrm>
            <a:off x="812292" y="1485900"/>
            <a:ext cx="7001724" cy="3475038"/>
          </a:xfrm>
        </p:spPr>
      </p:pic>
      <p:sp>
        <p:nvSpPr>
          <p:cNvPr id="6" name="Rectangle 5"/>
          <p:cNvSpPr/>
          <p:nvPr/>
        </p:nvSpPr>
        <p:spPr>
          <a:xfrm>
            <a:off x="812292" y="5164183"/>
            <a:ext cx="7104689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Ipilimumab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моноклональное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антитело, блокирующее рецептор CTLA4 на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лимфоцитах.</a:t>
            </a:r>
          </a:p>
          <a:p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Блокирование рецептора антителом приводит к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активации 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антигенспецифического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клона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Т-лимфоцитов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что потенцирует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иммунный ответ.</a:t>
            </a: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60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675" y="-1"/>
            <a:ext cx="6512511" cy="926959"/>
          </a:xfrm>
        </p:spPr>
        <p:txBody>
          <a:bodyPr/>
          <a:lstStyle/>
          <a:p>
            <a:pPr algn="ctr"/>
            <a:r>
              <a:rPr lang="ru-RU" dirty="0" smtClean="0"/>
              <a:t>Анти </a:t>
            </a:r>
            <a:r>
              <a:rPr lang="en-US" dirty="0"/>
              <a:t>-</a:t>
            </a:r>
            <a:r>
              <a:rPr lang="en-US" dirty="0" smtClean="0"/>
              <a:t>PD1</a:t>
            </a:r>
            <a:endParaRPr lang="en-US" dirty="0"/>
          </a:p>
        </p:txBody>
      </p:sp>
      <p:pic>
        <p:nvPicPr>
          <p:cNvPr id="5" name="Content Placeholder 4" descr="анти пд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 b="8391"/>
          <a:stretch/>
        </p:blipFill>
        <p:spPr>
          <a:xfrm>
            <a:off x="1328754" y="870806"/>
            <a:ext cx="6004751" cy="4314584"/>
          </a:xfrm>
        </p:spPr>
      </p:pic>
      <p:sp>
        <p:nvSpPr>
          <p:cNvPr id="9" name="Rectangle 8"/>
          <p:cNvSpPr/>
          <p:nvPr/>
        </p:nvSpPr>
        <p:spPr>
          <a:xfrm>
            <a:off x="176383" y="5220554"/>
            <a:ext cx="8967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Pembrolizumab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Nivolumab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моноклональные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антитела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блокирущие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взаимнодействие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между рецептором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PD1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его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лигандами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PDL-1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PDL-2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68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79" y="150956"/>
            <a:ext cx="8631018" cy="1542232"/>
          </a:xfrm>
        </p:spPr>
        <p:txBody>
          <a:bodyPr/>
          <a:lstStyle/>
          <a:p>
            <a:pPr algn="ctr"/>
            <a:r>
              <a:rPr lang="ru-RU" sz="4000" dirty="0" err="1" smtClean="0"/>
              <a:t>Иммуноопосредованные</a:t>
            </a:r>
            <a:r>
              <a:rPr lang="ru-RU" sz="4000" dirty="0" smtClean="0"/>
              <a:t> нежелательные явления</a:t>
            </a:r>
            <a:endParaRPr lang="en-US" sz="4000" dirty="0"/>
          </a:p>
        </p:txBody>
      </p:sp>
      <p:pic>
        <p:nvPicPr>
          <p:cNvPr id="4" name="Content Placeholder 3" descr="Снимок экрана 2018-12-03 в 3.21.53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34665" r="50582" b="14017"/>
          <a:stretch/>
        </p:blipFill>
        <p:spPr>
          <a:xfrm>
            <a:off x="1999010" y="1587364"/>
            <a:ext cx="5279738" cy="4831200"/>
          </a:xfrm>
        </p:spPr>
      </p:pic>
    </p:spTree>
    <p:extLst>
      <p:ext uri="{BB962C8B-B14F-4D97-AF65-F5344CB8AC3E}">
        <p14:creationId xmlns:p14="http://schemas.microsoft.com/office/powerpoint/2010/main" val="26558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685" y="56890"/>
            <a:ext cx="6512511" cy="1143000"/>
          </a:xfrm>
        </p:spPr>
        <p:txBody>
          <a:bodyPr/>
          <a:lstStyle/>
          <a:p>
            <a:pPr algn="ctr"/>
            <a:r>
              <a:rPr lang="ru-RU" sz="3200" dirty="0" smtClean="0"/>
              <a:t>Алгоритм наблюдения на фоне иммунотерапии</a:t>
            </a:r>
            <a:endParaRPr lang="en-US" sz="3200" dirty="0"/>
          </a:p>
        </p:txBody>
      </p:sp>
      <p:pic>
        <p:nvPicPr>
          <p:cNvPr id="4" name="Content Placeholder 3" descr="Снимок экрана 2018-12-03 в 3.30.00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0" t="22761" r="17882" b="9256"/>
          <a:stretch/>
        </p:blipFill>
        <p:spPr>
          <a:xfrm>
            <a:off x="1516896" y="1293372"/>
            <a:ext cx="6173412" cy="4957755"/>
          </a:xfrm>
        </p:spPr>
      </p:pic>
    </p:spTree>
    <p:extLst>
      <p:ext uri="{BB962C8B-B14F-4D97-AF65-F5344CB8AC3E}">
        <p14:creationId xmlns:p14="http://schemas.microsoft.com/office/powerpoint/2010/main" val="353221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131" y="115681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Кожная токсичность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6261" y="1513716"/>
            <a:ext cx="7417465" cy="4424199"/>
          </a:xfrm>
        </p:spPr>
        <p:txBody>
          <a:bodyPr numCol="1"/>
          <a:lstStyle/>
          <a:p>
            <a:r>
              <a:rPr lang="en-US" dirty="0" smtClean="0"/>
              <a:t> - </a:t>
            </a:r>
            <a:r>
              <a:rPr lang="ru-RU" dirty="0"/>
              <a:t>Н</a:t>
            </a:r>
            <a:r>
              <a:rPr lang="ru-RU" dirty="0" smtClean="0"/>
              <a:t>аблюдается</a:t>
            </a:r>
            <a:r>
              <a:rPr lang="en-US" dirty="0" smtClean="0"/>
              <a:t> </a:t>
            </a:r>
            <a:r>
              <a:rPr lang="ru-RU" dirty="0" smtClean="0"/>
              <a:t>более чем у половины пациентов, получающих анти-</a:t>
            </a:r>
            <a:r>
              <a:rPr lang="en-US" dirty="0" smtClean="0"/>
              <a:t>CTLA-4</a:t>
            </a:r>
            <a:r>
              <a:rPr lang="ru-RU" dirty="0" smtClean="0"/>
              <a:t> терапию и у 30% пациентов, получающих анти-</a:t>
            </a:r>
            <a:r>
              <a:rPr lang="en-US" dirty="0" smtClean="0"/>
              <a:t>PD1</a:t>
            </a:r>
            <a:r>
              <a:rPr lang="ru-RU" dirty="0"/>
              <a:t> </a:t>
            </a:r>
            <a:r>
              <a:rPr lang="ru-RU" dirty="0" smtClean="0"/>
              <a:t>терапию.</a:t>
            </a:r>
          </a:p>
          <a:p>
            <a:r>
              <a:rPr lang="ru-RU" dirty="0" smtClean="0"/>
              <a:t>-наиболее часто проявляется в виде зуда и сыпи.</a:t>
            </a:r>
          </a:p>
          <a:p>
            <a:r>
              <a:rPr lang="ru-RU" dirty="0" smtClean="0"/>
              <a:t>-в редких случаях возможно развитие эритемы, псориаза</a:t>
            </a:r>
            <a:r>
              <a:rPr lang="en-US" dirty="0" smtClean="0"/>
              <a:t>  </a:t>
            </a:r>
            <a:r>
              <a:rPr lang="ru-RU" dirty="0" smtClean="0"/>
              <a:t>и токсического </a:t>
            </a:r>
            <a:r>
              <a:rPr lang="ru-RU" dirty="0" err="1" smtClean="0"/>
              <a:t>эпидермального</a:t>
            </a:r>
            <a:r>
              <a:rPr lang="ru-RU" dirty="0" smtClean="0"/>
              <a:t> некроза.</a:t>
            </a:r>
          </a:p>
          <a:p>
            <a:r>
              <a:rPr lang="ru-RU" dirty="0" smtClean="0"/>
              <a:t>-токсичность 1-2 степени не требует отмены терапии, возможна коррекция антигистаминными средствами и </a:t>
            </a:r>
            <a:r>
              <a:rPr lang="ru-RU" dirty="0" err="1" smtClean="0"/>
              <a:t>глюкокортикоидами</a:t>
            </a:r>
            <a:r>
              <a:rPr lang="ru-RU" dirty="0" smtClean="0"/>
              <a:t>.</a:t>
            </a:r>
            <a:r>
              <a:rPr lang="en-US" dirty="0" smtClean="0"/>
              <a:t>                 </a:t>
            </a:r>
            <a:endParaRPr lang="en-US" dirty="0"/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7868</TotalTime>
  <Words>344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Georgia</vt:lpstr>
      <vt:lpstr>Trebuchet MS</vt:lpstr>
      <vt:lpstr>Slipstream</vt:lpstr>
      <vt:lpstr>Презентация PowerPoint</vt:lpstr>
      <vt:lpstr>Меланома кожи-нейроэкто- дермальная опухоль, возни- кающая из меланоцитов.  Этиология 1.Ультрафиолетовое излучение типа А и B. 2.Наличие большого количества диспластических невусов на коже ( более 10). 3. 1 и 2 фототип кожи. 4. Наличие крупного врожденно- го невуса ( более 5% от всей поверхности тела). 5. Генетические факторы. 6) Врожденный и приобретенный иммунодефицит.  </vt:lpstr>
      <vt:lpstr>Эпидемиология</vt:lpstr>
      <vt:lpstr>RUSSCO 2018</vt:lpstr>
      <vt:lpstr>Анти-CTLA-4</vt:lpstr>
      <vt:lpstr>Анти -PD1</vt:lpstr>
      <vt:lpstr>Иммуноопосредованные нежелательные явления</vt:lpstr>
      <vt:lpstr>Алгоритм наблюдения на фоне иммунотерапии</vt:lpstr>
      <vt:lpstr>Кожная токсичность</vt:lpstr>
      <vt:lpstr>Гастроинтестинальная токсичность</vt:lpstr>
      <vt:lpstr>Гепатотоксичность</vt:lpstr>
      <vt:lpstr>Легочная токсичность</vt:lpstr>
      <vt:lpstr>Эндокринопатии</vt:lpstr>
    </vt:vector>
  </TitlesOfParts>
  <Company>MILA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Ludmila Grebneva</dc:creator>
  <cp:lastModifiedBy>Алексей</cp:lastModifiedBy>
  <cp:revision>22</cp:revision>
  <dcterms:created xsi:type="dcterms:W3CDTF">2018-11-27T14:09:49Z</dcterms:created>
  <dcterms:modified xsi:type="dcterms:W3CDTF">2019-03-20T17:52:01Z</dcterms:modified>
</cp:coreProperties>
</file>