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78" r:id="rId11"/>
    <p:sldId id="279" r:id="rId12"/>
    <p:sldId id="267" r:id="rId13"/>
    <p:sldId id="268" r:id="rId14"/>
    <p:sldId id="281" r:id="rId15"/>
    <p:sldId id="269" r:id="rId16"/>
    <p:sldId id="270" r:id="rId17"/>
    <p:sldId id="282" r:id="rId18"/>
    <p:sldId id="272" r:id="rId19"/>
    <p:sldId id="284" r:id="rId20"/>
    <p:sldId id="275" r:id="rId21"/>
    <p:sldId id="274" r:id="rId22"/>
    <p:sldId id="283" r:id="rId23"/>
    <p:sldId id="28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91280" autoAdjust="0"/>
  </p:normalViewPr>
  <p:slideViewPr>
    <p:cSldViewPr snapToGrid="0">
      <p:cViewPr varScale="1">
        <p:scale>
          <a:sx n="81" d="100"/>
          <a:sy n="81" d="100"/>
        </p:scale>
        <p:origin x="76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FD95F-2896-4779-9ECE-277232226E54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71DE6-CBDC-42AB-ABD9-D6714B397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8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71DE6-CBDC-42AB-ABD9-D6714B39793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7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71DE6-CBDC-42AB-ABD9-D6714B39793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9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30171E-320C-4B70-A0D4-2DF87FB6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7F4BD9-B3BA-4AE5-92F1-C2E0B5AF1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10FF04-4591-441E-9A7E-CE242AAE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6D678D-A59E-436B-B642-C07C7067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643A27-7587-453D-8AC9-1A2B2357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8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5B92F1-7E05-43C7-81F1-A1E538C9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C2CC8C-B6C7-4D60-B4AB-518385FC5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18C439-4D48-4CE4-97D0-581FD396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BB30FA-07FA-43A1-B880-9EB9C1EB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02D5FF-F641-42CB-A869-2351928D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43FE23A-A97B-4987-981D-1FCFA3213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E7F857-0483-4DD4-B380-EDF7D8BE7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9E4AFC-7429-4DFB-91B3-B02225DB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666661-96FF-4A7A-8CEB-CB3592D4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7F90C9-1385-4A6C-9E4D-F395FFA4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3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02B736-4E09-42DB-9050-1C4F7247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8720CC-8992-4A3E-B2AC-541951FF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808E40-0FBA-4D4E-A091-CE8BCA09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A53A9F-6898-42D5-82F1-75F9B40F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FEBA3F-3692-434E-A674-4FF8907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46AF1E-C78A-4BDA-A167-6AAD5006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1FBAB-B5B4-4162-9C29-8D5A99FC7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E7DBF9-B903-42CE-A2F4-922143A2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C21CC1-D7B4-4C83-B97E-822ECA09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057074-596C-491E-AE24-22571763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54EA4-D160-4DF1-9936-DC683EEC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196B83-36A3-425F-88F8-007FC2BE1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64EE0E9-F9C5-4E61-8F1E-D9B5868A9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4B6A4B-9D26-4436-9473-C50805B3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AB3E6FF-D1B6-4EE4-AD74-5BC6718B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53352F-3D6F-4A88-84B9-799146D0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0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3CCDCB-789F-4B65-B76E-830CB4FB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0CDAEC-FD2F-451B-80FB-0358A7853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CC6D28-41CF-4EFB-9821-C44427FFE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A969709-EE1B-4708-9E4F-938FA65AA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2689612-FB6A-4E8C-B9B0-721077327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F67928C-AA16-4047-945C-FE15C202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31DF251-DAE8-420C-B828-7DE8F232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D657309-A45C-42DC-B85C-800A5663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6F05AD-7BAD-45BB-A3E4-9CCA7C72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57C03D6-7EAC-4D03-9A7F-26807E2F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44021B-9827-44D8-9B03-FD0554DA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864464B-4E29-4BB5-990A-36F291E2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4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8E2162C-B35A-4C3B-B65E-B4BA9C01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32504D6-BA03-4796-AEC5-71A54801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4DBB90-18C5-4789-8BCD-09BF316A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129C87-E3E7-477D-87C0-2FB5B450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D75D29-2826-4EF5-B5AB-8A7E8F82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68022C-27BF-447D-8E6C-F9A615119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04E1C9-24CF-497B-AD2C-768B7FA9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759D1F-E79E-4366-B481-FB4AB4D5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C2E930-E802-458A-97EA-76823D2D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5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E893DA-B125-4277-9D1F-BA239CEB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8CB07A5-7C12-4AAD-BB2C-7DA42B932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81A954-8DFB-41B5-B1A7-29A46685C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5E81A5-57BD-48DE-910D-1289A632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884E22-7F2A-44A6-B0F5-52E4E303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1DF69A-0DCE-4BDC-B4FB-3EEBD4D2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6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685882-ACD0-45EA-800C-C4F35691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0B8EA0-2CA8-45C9-98C0-77560858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843CE2-CFAA-453A-9FD8-FE9DB2722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548E-DFFB-429E-8833-E0685EBEDBE7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D28D58-CB30-43DC-99DA-6C7A7969B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CB6635-CA7E-43A0-AE18-3FFE8BC71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6F8F-7792-4B8B-B32D-7DBE17B4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Nishino%20M%5bAuthor%5d&amp;cauthor=true&amp;cauthor_uid=2617640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cbi.nlm.nih.gov/pubmed/2617640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m.4321?WT.ec_id=NM-201705&amp;spMailingID=54002625&amp;spUserID=ODkwMTM2NjI1NwS2&amp;spJobID=1160881200&amp;spReportId=MTE2MDg4MTIwMAS2#auth-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Incidence+of+immune-related+adverse+events+and+its+association+with+treatment+outcomes:+the+MD+Anderson+Cancer+Center+experienc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Shahabi%20V%5bAuthor%5d&amp;cauthor=true&amp;cauthor_uid=235219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scopubs.org/author/Callahan,+M+K" TargetMode="External"/><Relationship Id="rId5" Type="http://schemas.openxmlformats.org/officeDocument/2006/relationships/hyperlink" Target="http://ascopubs.org/author/Schindler,+Katja" TargetMode="External"/><Relationship Id="rId4" Type="http://schemas.openxmlformats.org/officeDocument/2006/relationships/hyperlink" Target="https://www.ncbi.nlm.nih.gov/pmc/articles/PMC363750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104DD-E802-4BF6-9399-D6519A046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09" y="-132522"/>
            <a:ext cx="11198088" cy="2756452"/>
          </a:xfrm>
        </p:spPr>
        <p:txBody>
          <a:bodyPr>
            <a:noAutofit/>
          </a:bodyPr>
          <a:lstStyle/>
          <a:p>
            <a:r>
              <a:rPr lang="ru-RU" sz="4800" b="1" dirty="0" err="1">
                <a:solidFill>
                  <a:schemeClr val="accent1"/>
                </a:solidFill>
              </a:rPr>
              <a:t>Иммуноопосредованные</a:t>
            </a:r>
            <a:r>
              <a:rPr lang="ru-RU" sz="4800" b="1" dirty="0">
                <a:solidFill>
                  <a:schemeClr val="accent1"/>
                </a:solidFill>
              </a:rPr>
              <a:t> нежелательные явления ингибиторов контрольных точек иммунной системы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BEEF72-C1FF-4E13-8524-F76EB3C4D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1061" y="5202238"/>
            <a:ext cx="4200939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Подготовил:</a:t>
            </a:r>
          </a:p>
          <a:p>
            <a:pPr algn="r"/>
            <a:r>
              <a:rPr lang="ru-RU" dirty="0"/>
              <a:t>Студент 6 курса</a:t>
            </a:r>
          </a:p>
          <a:p>
            <a:pPr algn="r"/>
            <a:r>
              <a:rPr lang="ru-RU" dirty="0"/>
              <a:t>ПМГМУ им. И.М. Сеченова</a:t>
            </a:r>
          </a:p>
          <a:p>
            <a:pPr algn="r"/>
            <a:r>
              <a:rPr lang="ru-RU" dirty="0"/>
              <a:t>Жуликов Я.А.</a:t>
            </a:r>
          </a:p>
        </p:txBody>
      </p:sp>
      <p:pic>
        <p:nvPicPr>
          <p:cNvPr id="4" name="Рисунок 3" descr="IMG_3463-2-3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0561" y="103215"/>
            <a:ext cx="9144000" cy="63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9931DC8-C338-44A4-8425-611FA5D24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38" t="21786" r="33096" b="52382"/>
          <a:stretch/>
        </p:blipFill>
        <p:spPr>
          <a:xfrm>
            <a:off x="1110343" y="1200329"/>
            <a:ext cx="10210800" cy="4683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F89ED1-7DC4-4D4F-8313-772A3E0F140A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+mj-lt"/>
              </a:rPr>
              <a:t>Общие принципы лечения </a:t>
            </a:r>
            <a:r>
              <a:rPr lang="ru-RU" sz="3600" b="1" dirty="0" err="1">
                <a:solidFill>
                  <a:schemeClr val="accent1"/>
                </a:solidFill>
                <a:latin typeface="+mj-lt"/>
              </a:rPr>
              <a:t>иммуноопосредованных</a:t>
            </a:r>
            <a:r>
              <a:rPr lang="ru-RU" sz="3600" b="1" dirty="0">
                <a:solidFill>
                  <a:schemeClr val="accent1"/>
                </a:solidFill>
                <a:latin typeface="+mj-lt"/>
              </a:rPr>
              <a:t> нежелательных явлений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853652-F270-46CA-BF1A-60E6F063A88D}"/>
              </a:ext>
            </a:extLst>
          </p:cNvPr>
          <p:cNvSpPr txBox="1"/>
          <p:nvPr/>
        </p:nvSpPr>
        <p:spPr>
          <a:xfrm>
            <a:off x="406400" y="5933402"/>
            <a:ext cx="1178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* Практические рекомендации общества </a:t>
            </a:r>
            <a:r>
              <a:rPr lang="en-US" sz="2400" dirty="0"/>
              <a:t>RUSSCO </a:t>
            </a:r>
            <a:r>
              <a:rPr lang="ru-RU" sz="2400" dirty="0"/>
              <a:t>по коррекции </a:t>
            </a:r>
            <a:r>
              <a:rPr lang="ru-RU" sz="2400" dirty="0" err="1"/>
              <a:t>иммуноопосредованных</a:t>
            </a:r>
            <a:r>
              <a:rPr lang="ru-RU" sz="2400" dirty="0"/>
              <a:t> нежелательных реакций 2017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47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C37E03-2559-43EF-8ED5-89F9A593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57" t="44018" r="33095" b="15327"/>
          <a:stretch/>
        </p:blipFill>
        <p:spPr>
          <a:xfrm>
            <a:off x="2296885" y="1200329"/>
            <a:ext cx="7598229" cy="5505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0AE13D-DCF0-426D-8DF4-2C610716A747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+mj-lt"/>
              </a:rPr>
              <a:t>Общие принципы лечения </a:t>
            </a:r>
            <a:r>
              <a:rPr lang="ru-RU" sz="3600" b="1" dirty="0" err="1">
                <a:solidFill>
                  <a:schemeClr val="accent1"/>
                </a:solidFill>
                <a:latin typeface="+mj-lt"/>
              </a:rPr>
              <a:t>иммуноопосредованных</a:t>
            </a:r>
            <a:r>
              <a:rPr lang="ru-RU" sz="3600" b="1" dirty="0">
                <a:solidFill>
                  <a:schemeClr val="accent1"/>
                </a:solidFill>
                <a:latin typeface="+mj-lt"/>
              </a:rPr>
              <a:t> нежелательных явлений</a:t>
            </a:r>
          </a:p>
        </p:txBody>
      </p:sp>
    </p:spTree>
    <p:extLst>
      <p:ext uri="{BB962C8B-B14F-4D97-AF65-F5344CB8AC3E}">
        <p14:creationId xmlns:p14="http://schemas.microsoft.com/office/powerpoint/2010/main" val="6213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33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Гастроинтестинальные нежелательные явления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9FB32-80FD-4B97-8B7E-4D3739263290}"/>
              </a:ext>
            </a:extLst>
          </p:cNvPr>
          <p:cNvSpPr txBox="1"/>
          <p:nvPr/>
        </p:nvSpPr>
        <p:spPr>
          <a:xfrm>
            <a:off x="493485" y="1592827"/>
            <a:ext cx="38172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ru-RU" dirty="0"/>
              <a:t>Диарея 92%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ru-RU" dirty="0"/>
              <a:t>Спастические боли в животе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ru-RU" dirty="0" err="1"/>
              <a:t>Гематохезия</a:t>
            </a:r>
            <a:endParaRPr lang="ru-RU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ru-RU" dirty="0"/>
              <a:t>Потеря веса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ru-RU" dirty="0"/>
              <a:t>Лихорадка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ru-RU" dirty="0"/>
              <a:t>Рвота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52662C-B2F9-4729-AA13-49D8B359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2" t="41689" r="35000" b="29302"/>
          <a:stretch/>
        </p:blipFill>
        <p:spPr>
          <a:xfrm>
            <a:off x="4007386" y="1690688"/>
            <a:ext cx="8184614" cy="4247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C34F70-2E0F-46C8-B9E0-D4D1FC557B23}"/>
              </a:ext>
            </a:extLst>
          </p:cNvPr>
          <p:cNvSpPr txBox="1"/>
          <p:nvPr/>
        </p:nvSpPr>
        <p:spPr>
          <a:xfrm>
            <a:off x="174170" y="6035866"/>
            <a:ext cx="1152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Ramona </a:t>
            </a:r>
            <a:r>
              <a:rPr lang="en-US" dirty="0" err="1"/>
              <a:t>Dadu</a:t>
            </a:r>
            <a:r>
              <a:rPr lang="en-US" dirty="0"/>
              <a:t> et al. Managing Adverse Events With Immune Checkpoint Agents. </a:t>
            </a:r>
          </a:p>
          <a:p>
            <a:r>
              <a:rPr lang="en-US" dirty="0"/>
              <a:t>The Cancer Journal  Volume 22, Number 2, March/April 2016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6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7860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Алгоритм ведения пациента с гастроинтестинальной токсичностью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9A664E6-84A6-41EB-9768-A0F5725091EC}"/>
              </a:ext>
            </a:extLst>
          </p:cNvPr>
          <p:cNvSpPr/>
          <p:nvPr/>
        </p:nvSpPr>
        <p:spPr>
          <a:xfrm>
            <a:off x="-3" y="807587"/>
            <a:ext cx="3802742" cy="532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Степень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343EA47-4E65-4E31-8A7B-C0187A543672}"/>
              </a:ext>
            </a:extLst>
          </p:cNvPr>
          <p:cNvSpPr/>
          <p:nvPr/>
        </p:nvSpPr>
        <p:spPr>
          <a:xfrm>
            <a:off x="4956628" y="807587"/>
            <a:ext cx="2656114" cy="5322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Контроль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921FA698-88EB-428D-8B59-F3335D01C720}"/>
              </a:ext>
            </a:extLst>
          </p:cNvPr>
          <p:cNvSpPr/>
          <p:nvPr/>
        </p:nvSpPr>
        <p:spPr>
          <a:xfrm>
            <a:off x="9129486" y="807587"/>
            <a:ext cx="2656114" cy="53226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Обследования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314B3D96-9299-46D9-882A-DCC418F7CC7F}"/>
              </a:ext>
            </a:extLst>
          </p:cNvPr>
          <p:cNvSpPr/>
          <p:nvPr/>
        </p:nvSpPr>
        <p:spPr>
          <a:xfrm>
            <a:off x="-3" y="1440544"/>
            <a:ext cx="4078514" cy="1165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1 степень (легкая) - эпизоды жидкого стула реже 3 раз в день. Лечение может быть продолжено.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126A231-DB05-43CB-AF95-2E6C2F252D44}"/>
              </a:ext>
            </a:extLst>
          </p:cNvPr>
          <p:cNvSpPr/>
          <p:nvPr/>
        </p:nvSpPr>
        <p:spPr>
          <a:xfrm>
            <a:off x="-4" y="2707142"/>
            <a:ext cx="4078513" cy="1400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2 степень (умеренная) - эпизоды жидкого стула 4-6 раз в день, появление боли в животе, возможны эпизоды тошноты и рвоты. </a:t>
            </a:r>
            <a:endParaRPr lang="en-US" sz="1600" dirty="0"/>
          </a:p>
          <a:p>
            <a:r>
              <a:rPr lang="ru-RU" sz="1600" dirty="0"/>
              <a:t>Приостановить лечение.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FCF86DC-603B-4430-A057-17F92DA429A1}"/>
              </a:ext>
            </a:extLst>
          </p:cNvPr>
          <p:cNvSpPr/>
          <p:nvPr/>
        </p:nvSpPr>
        <p:spPr>
          <a:xfrm>
            <a:off x="0" y="4160045"/>
            <a:ext cx="4078509" cy="1165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3</a:t>
            </a:r>
            <a:r>
              <a:rPr lang="en-US" sz="1600" dirty="0"/>
              <a:t>/4</a:t>
            </a:r>
            <a:r>
              <a:rPr lang="ru-RU" sz="1600" dirty="0"/>
              <a:t> степени (</a:t>
            </a:r>
            <a:r>
              <a:rPr lang="ru-RU" sz="1600" dirty="0" err="1"/>
              <a:t>жизнеугрожающая</a:t>
            </a:r>
            <a:r>
              <a:rPr lang="ru-RU" sz="1600" dirty="0"/>
              <a:t>) - эпизоды жидкого стула чаще 6 раз в день. Госпитализация.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0EE7A044-2550-4766-8050-28FEE68375A4}"/>
              </a:ext>
            </a:extLst>
          </p:cNvPr>
          <p:cNvSpPr/>
          <p:nvPr/>
        </p:nvSpPr>
        <p:spPr>
          <a:xfrm>
            <a:off x="0" y="5405889"/>
            <a:ext cx="4078509" cy="13831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Продолжительность терапии ГКС:</a:t>
            </a:r>
          </a:p>
          <a:p>
            <a:r>
              <a:rPr lang="ru-RU" sz="1600" dirty="0"/>
              <a:t>1</a:t>
            </a:r>
            <a:r>
              <a:rPr lang="en-US" sz="1600" dirty="0"/>
              <a:t>/</a:t>
            </a:r>
            <a:r>
              <a:rPr lang="ru-RU" sz="1600" dirty="0"/>
              <a:t>2ст.- 2-4 </a:t>
            </a:r>
            <a:r>
              <a:rPr lang="ru-RU" sz="1600" dirty="0" err="1"/>
              <a:t>нед</a:t>
            </a:r>
            <a:r>
              <a:rPr lang="ru-RU" sz="1600" dirty="0"/>
              <a:t>.</a:t>
            </a:r>
          </a:p>
          <a:p>
            <a:r>
              <a:rPr lang="ru-RU" sz="1600" dirty="0"/>
              <a:t>3</a:t>
            </a:r>
            <a:r>
              <a:rPr lang="en-US" sz="1600" dirty="0"/>
              <a:t>/</a:t>
            </a:r>
            <a:r>
              <a:rPr lang="ru-RU" sz="1600" dirty="0"/>
              <a:t>4 ст.- 4-8 </a:t>
            </a:r>
            <a:r>
              <a:rPr lang="ru-RU" sz="1600" dirty="0" err="1"/>
              <a:t>нед</a:t>
            </a:r>
            <a:r>
              <a:rPr lang="ru-RU" sz="1600" dirty="0"/>
              <a:t>. С обязательным контролем уровня глюкозы крови, рассмотреть назначение вит</a:t>
            </a:r>
            <a:r>
              <a:rPr lang="en-US" sz="1600" dirty="0"/>
              <a:t> D/Ca</a:t>
            </a:r>
            <a:r>
              <a:rPr lang="en-US" sz="1600" baseline="30000" dirty="0"/>
              <a:t>2+</a:t>
            </a:r>
            <a:endParaRPr lang="ru-RU" sz="1600" baseline="30000" dirty="0"/>
          </a:p>
          <a:p>
            <a:endParaRPr lang="ru-RU" sz="16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C7FD9E32-09E7-4947-A069-BD690AE201BA}"/>
              </a:ext>
            </a:extLst>
          </p:cNvPr>
          <p:cNvSpPr/>
          <p:nvPr/>
        </p:nvSpPr>
        <p:spPr>
          <a:xfrm>
            <a:off x="4637310" y="1440544"/>
            <a:ext cx="3316499" cy="6321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Прием жидкости, </a:t>
            </a:r>
            <a:r>
              <a:rPr lang="ru-RU" sz="1600" dirty="0" err="1"/>
              <a:t>лоперамид</a:t>
            </a:r>
            <a:r>
              <a:rPr lang="ru-RU" sz="1600" dirty="0"/>
              <a:t>, прием пищи богатой клетчаткой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05F91DC3-4B41-4C74-8D0C-62F9F277D535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078509" y="1756598"/>
            <a:ext cx="558801" cy="4317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884A1E8B-4207-4BE4-BC69-B39E593A66C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078509" y="1756598"/>
            <a:ext cx="558801" cy="1472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C5A6FE79-33F6-49D0-ABD3-C559C2F024E3}"/>
              </a:ext>
            </a:extLst>
          </p:cNvPr>
          <p:cNvCxnSpPr>
            <a:cxnSpLocks/>
          </p:cNvCxnSpPr>
          <p:nvPr/>
        </p:nvCxnSpPr>
        <p:spPr>
          <a:xfrm>
            <a:off x="6059711" y="2096692"/>
            <a:ext cx="0" cy="5818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2361285-CBB2-4433-A87B-FBDD3F3E11B2}"/>
              </a:ext>
            </a:extLst>
          </p:cNvPr>
          <p:cNvSpPr/>
          <p:nvPr/>
        </p:nvSpPr>
        <p:spPr>
          <a:xfrm>
            <a:off x="6132290" y="2090571"/>
            <a:ext cx="2088245" cy="5315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Если </a:t>
            </a:r>
            <a:r>
              <a:rPr lang="en-US" sz="1400" dirty="0"/>
              <a:t>G1&gt;14</a:t>
            </a:r>
            <a:r>
              <a:rPr lang="ru-RU" sz="1400" dirty="0"/>
              <a:t> </a:t>
            </a:r>
            <a:r>
              <a:rPr lang="ru-RU" sz="1400" dirty="0" err="1"/>
              <a:t>дн</a:t>
            </a:r>
            <a:r>
              <a:rPr lang="en-US" sz="1400" dirty="0"/>
              <a:t>  </a:t>
            </a:r>
            <a:r>
              <a:rPr lang="ru-RU" sz="1400" dirty="0"/>
              <a:t>или </a:t>
            </a:r>
            <a:r>
              <a:rPr lang="en-US" sz="1400" dirty="0"/>
              <a:t>G2&gt;3 </a:t>
            </a:r>
            <a:r>
              <a:rPr lang="ru-RU" sz="1400" dirty="0" err="1"/>
              <a:t>дн</a:t>
            </a:r>
            <a:r>
              <a:rPr lang="ru-RU" sz="1400" dirty="0"/>
              <a:t>. или ухудшение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BEB3BDA5-3C2B-4C96-AADA-AAEE873A488E}"/>
              </a:ext>
            </a:extLst>
          </p:cNvPr>
          <p:cNvSpPr/>
          <p:nvPr/>
        </p:nvSpPr>
        <p:spPr>
          <a:xfrm>
            <a:off x="4767941" y="2678566"/>
            <a:ext cx="3185872" cy="8968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Преднизолон 0,5-1 мг</a:t>
            </a:r>
            <a:r>
              <a:rPr lang="en-US" sz="1600" dirty="0"/>
              <a:t>/</a:t>
            </a:r>
            <a:r>
              <a:rPr lang="ru-RU" sz="1600" dirty="0"/>
              <a:t>кг или </a:t>
            </a:r>
            <a:r>
              <a:rPr lang="ru-RU" sz="1600" dirty="0" err="1"/>
              <a:t>будесонид</a:t>
            </a:r>
            <a:r>
              <a:rPr lang="ru-RU" sz="1600" dirty="0"/>
              <a:t> 9 мг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15765C0E-F0C1-4B50-95CD-35FD0F5AA4FB}"/>
              </a:ext>
            </a:extLst>
          </p:cNvPr>
          <p:cNvCxnSpPr>
            <a:cxnSpLocks/>
          </p:cNvCxnSpPr>
          <p:nvPr/>
        </p:nvCxnSpPr>
        <p:spPr>
          <a:xfrm>
            <a:off x="6270169" y="3577773"/>
            <a:ext cx="0" cy="3800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487856-6F47-48EC-B12C-5CE480681F41}"/>
              </a:ext>
            </a:extLst>
          </p:cNvPr>
          <p:cNvSpPr/>
          <p:nvPr/>
        </p:nvSpPr>
        <p:spPr>
          <a:xfrm>
            <a:off x="6468770" y="3456629"/>
            <a:ext cx="1930415" cy="475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72 часа без улучшения или есть ухудшение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6C73EFC4-3D56-4932-86AF-9D9473A6AF5B}"/>
              </a:ext>
            </a:extLst>
          </p:cNvPr>
          <p:cNvSpPr/>
          <p:nvPr/>
        </p:nvSpPr>
        <p:spPr>
          <a:xfrm>
            <a:off x="4767942" y="3957796"/>
            <a:ext cx="3185872" cy="88899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Преднизолон 1-2 мг</a:t>
            </a:r>
            <a:r>
              <a:rPr lang="en-US" sz="1600" dirty="0"/>
              <a:t>/</a:t>
            </a:r>
            <a:r>
              <a:rPr lang="ru-RU" sz="1600" dirty="0"/>
              <a:t>кг или </a:t>
            </a:r>
            <a:r>
              <a:rPr lang="ru-RU" sz="1600" dirty="0" err="1"/>
              <a:t>будесонид</a:t>
            </a:r>
            <a:r>
              <a:rPr lang="ru-RU" sz="1600" dirty="0"/>
              <a:t> 9 мг</a:t>
            </a:r>
            <a:r>
              <a:rPr lang="en-US" sz="1600" dirty="0"/>
              <a:t>+ </a:t>
            </a:r>
            <a:r>
              <a:rPr lang="ru-RU" sz="1600" dirty="0" err="1"/>
              <a:t>сульфсалазин</a:t>
            </a:r>
            <a:r>
              <a:rPr lang="en-US" sz="1600" dirty="0"/>
              <a:t>/</a:t>
            </a:r>
            <a:r>
              <a:rPr lang="ru-RU" sz="1600" dirty="0" err="1"/>
              <a:t>месалазин</a:t>
            </a:r>
            <a:endParaRPr lang="ru-RU" sz="1600" dirty="0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31210093-0E5C-4A3A-8D09-1E75601DF7C3}"/>
              </a:ext>
            </a:extLst>
          </p:cNvPr>
          <p:cNvCxnSpPr>
            <a:cxnSpLocks/>
          </p:cNvCxnSpPr>
          <p:nvPr/>
        </p:nvCxnSpPr>
        <p:spPr>
          <a:xfrm>
            <a:off x="6270169" y="4920545"/>
            <a:ext cx="0" cy="4054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D644D8A-DCDA-41EE-A355-E2ABD7A0D0FA}"/>
              </a:ext>
            </a:extLst>
          </p:cNvPr>
          <p:cNvSpPr/>
          <p:nvPr/>
        </p:nvSpPr>
        <p:spPr>
          <a:xfrm>
            <a:off x="6375396" y="4740302"/>
            <a:ext cx="2086434" cy="4757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72 часа без улучшения или есть ухудшение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10EE6A77-D5D2-4C78-BE15-7B5697004E5F}"/>
              </a:ext>
            </a:extLst>
          </p:cNvPr>
          <p:cNvSpPr/>
          <p:nvPr/>
        </p:nvSpPr>
        <p:spPr>
          <a:xfrm>
            <a:off x="4339774" y="5231629"/>
            <a:ext cx="4673593" cy="15427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Добавление </a:t>
            </a:r>
            <a:r>
              <a:rPr lang="ru-RU" sz="1400" dirty="0" err="1"/>
              <a:t>инфликсимаба</a:t>
            </a:r>
            <a:r>
              <a:rPr lang="ru-RU" sz="1400" dirty="0"/>
              <a:t> 5 мг</a:t>
            </a:r>
            <a:r>
              <a:rPr lang="en-US" sz="1400" dirty="0"/>
              <a:t>/</a:t>
            </a:r>
            <a:r>
              <a:rPr lang="ru-RU" sz="1400" dirty="0"/>
              <a:t>кг</a:t>
            </a:r>
          </a:p>
          <a:p>
            <a:r>
              <a:rPr lang="ru-RU" sz="1400" dirty="0"/>
              <a:t>(если нет сепсиса, перфорации, гепатита, ХСН </a:t>
            </a:r>
            <a:r>
              <a:rPr lang="en-US" sz="1400" dirty="0"/>
              <a:t>NYHA 3-4)</a:t>
            </a:r>
          </a:p>
          <a:p>
            <a:r>
              <a:rPr lang="ru-RU" sz="1400" dirty="0"/>
              <a:t>Можно повторить через 2 </a:t>
            </a:r>
            <a:r>
              <a:rPr lang="ru-RU" sz="1400" dirty="0" err="1"/>
              <a:t>нед</a:t>
            </a:r>
            <a:endParaRPr lang="ru-RU" sz="1400" dirty="0"/>
          </a:p>
          <a:p>
            <a:r>
              <a:rPr lang="ru-RU" sz="1400" dirty="0"/>
              <a:t>Обязательная </a:t>
            </a:r>
            <a:r>
              <a:rPr lang="ru-RU" sz="1400" dirty="0" err="1"/>
              <a:t>колоно</a:t>
            </a:r>
            <a:r>
              <a:rPr lang="en-US" sz="1400" dirty="0"/>
              <a:t>/</a:t>
            </a:r>
            <a:r>
              <a:rPr lang="ru-RU" sz="1400" dirty="0" err="1"/>
              <a:t>сигмоскопия</a:t>
            </a:r>
            <a:endParaRPr lang="ru-RU" sz="1400" dirty="0"/>
          </a:p>
          <a:p>
            <a:r>
              <a:rPr lang="ru-RU" sz="1400" dirty="0"/>
              <a:t>Другие терапевтические опции </a:t>
            </a:r>
          </a:p>
          <a:p>
            <a:r>
              <a:rPr lang="ru-RU" sz="1400" dirty="0" err="1"/>
              <a:t>Микофенолата</a:t>
            </a:r>
            <a:r>
              <a:rPr lang="ru-RU" sz="1400" dirty="0"/>
              <a:t> </a:t>
            </a:r>
            <a:r>
              <a:rPr lang="ru-RU" sz="1400" dirty="0" err="1"/>
              <a:t>мофетил</a:t>
            </a:r>
            <a:r>
              <a:rPr lang="ru-RU" sz="1400" dirty="0"/>
              <a:t> 500-1000</a:t>
            </a:r>
            <a:r>
              <a:rPr lang="en-US" sz="1400" dirty="0"/>
              <a:t> </a:t>
            </a:r>
            <a:r>
              <a:rPr lang="ru-RU" sz="1400" dirty="0"/>
              <a:t>мг </a:t>
            </a:r>
            <a:r>
              <a:rPr lang="ru-RU" sz="1400" dirty="0" err="1"/>
              <a:t>илитакролимус</a:t>
            </a:r>
            <a:endParaRPr lang="ru-RU" sz="1400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6AF4DB49-71D5-4089-92C4-D9F9CD7224D7}"/>
              </a:ext>
            </a:extLst>
          </p:cNvPr>
          <p:cNvSpPr/>
          <p:nvPr/>
        </p:nvSpPr>
        <p:spPr>
          <a:xfrm>
            <a:off x="8512608" y="1440543"/>
            <a:ext cx="3548744" cy="100174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Общий анализ крови, </a:t>
            </a:r>
            <a:r>
              <a:rPr lang="ru-RU" sz="1600" dirty="0" err="1"/>
              <a:t>элетролитный</a:t>
            </a:r>
            <a:r>
              <a:rPr lang="ru-RU" sz="1600" dirty="0"/>
              <a:t> баланс</a:t>
            </a:r>
            <a:r>
              <a:rPr lang="en-US" sz="1600" dirty="0"/>
              <a:t>, </a:t>
            </a:r>
            <a:r>
              <a:rPr lang="ru-RU" sz="1600" dirty="0"/>
              <a:t>АЛТ, АСТ,</a:t>
            </a:r>
            <a:r>
              <a:rPr lang="en-US" sz="1600" dirty="0"/>
              <a:t> </a:t>
            </a:r>
            <a:r>
              <a:rPr lang="ru-RU" sz="1600" dirty="0"/>
              <a:t>ТТГ, Т3, Т4, С</a:t>
            </a:r>
            <a:r>
              <a:rPr lang="en-US" sz="1600" dirty="0"/>
              <a:t>-</a:t>
            </a:r>
            <a:r>
              <a:rPr lang="ru-RU" sz="1600" dirty="0"/>
              <a:t>РБ</a:t>
            </a:r>
          </a:p>
          <a:p>
            <a:r>
              <a:rPr lang="ru-RU" sz="1600" dirty="0"/>
              <a:t>Анализ кала на  </a:t>
            </a:r>
            <a:r>
              <a:rPr lang="en-US" sz="1600" dirty="0"/>
              <a:t>Clostridium difficult toxin A </a:t>
            </a:r>
            <a:r>
              <a:rPr lang="ru-RU" sz="1600" dirty="0"/>
              <a:t>и </a:t>
            </a:r>
            <a:r>
              <a:rPr lang="ru-RU" sz="1600" dirty="0" err="1"/>
              <a:t>криптоспоридии</a:t>
            </a:r>
            <a:endParaRPr lang="ru-RU" sz="1600" dirty="0"/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D3C4C7E0-9F8B-47D7-B746-138926BE6E4A}"/>
              </a:ext>
            </a:extLst>
          </p:cNvPr>
          <p:cNvCxnSpPr>
            <a:cxnSpLocks/>
          </p:cNvCxnSpPr>
          <p:nvPr/>
        </p:nvCxnSpPr>
        <p:spPr>
          <a:xfrm flipV="1">
            <a:off x="3839020" y="5362715"/>
            <a:ext cx="558801" cy="4317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6E7B5BD0-3235-42B9-B564-34F07C1BE284}"/>
              </a:ext>
            </a:extLst>
          </p:cNvPr>
          <p:cNvCxnSpPr>
            <a:cxnSpLocks/>
          </p:cNvCxnSpPr>
          <p:nvPr/>
        </p:nvCxnSpPr>
        <p:spPr>
          <a:xfrm>
            <a:off x="7877622" y="1752605"/>
            <a:ext cx="634986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50383A57-0213-442D-A800-8E5EE311C7B0}"/>
              </a:ext>
            </a:extLst>
          </p:cNvPr>
          <p:cNvSpPr/>
          <p:nvPr/>
        </p:nvSpPr>
        <p:spPr>
          <a:xfrm>
            <a:off x="8643256" y="2622157"/>
            <a:ext cx="3548744" cy="100174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Рентген-брюшной полости при боли</a:t>
            </a:r>
          </a:p>
          <a:p>
            <a:r>
              <a:rPr lang="ru-RU" sz="1600" dirty="0"/>
              <a:t>Исключить </a:t>
            </a:r>
            <a:r>
              <a:rPr lang="ru-RU" sz="1600" dirty="0" err="1"/>
              <a:t>стеаторею</a:t>
            </a:r>
            <a:endParaRPr lang="ru-RU" sz="1600" dirty="0"/>
          </a:p>
          <a:p>
            <a:r>
              <a:rPr lang="ru-RU" sz="1600" dirty="0" err="1"/>
              <a:t>Сигмо</a:t>
            </a:r>
            <a:r>
              <a:rPr lang="en-US" sz="1600" dirty="0"/>
              <a:t>/</a:t>
            </a:r>
            <a:r>
              <a:rPr lang="ru-RU" sz="1600" dirty="0"/>
              <a:t>колоноскопия</a:t>
            </a:r>
          </a:p>
          <a:p>
            <a:r>
              <a:rPr lang="ru-RU" sz="1600" dirty="0"/>
              <a:t>Повторить анализ крови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8D5BC0D3-E8D0-4BD4-AA68-06FD7BCE76B5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7937480" y="3123028"/>
            <a:ext cx="705776" cy="9552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E1C0D04C-2E0F-4237-8771-EEA8866287BE}"/>
              </a:ext>
            </a:extLst>
          </p:cNvPr>
          <p:cNvSpPr/>
          <p:nvPr/>
        </p:nvSpPr>
        <p:spPr>
          <a:xfrm>
            <a:off x="8701298" y="3879536"/>
            <a:ext cx="3548744" cy="126505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МСКТ-брюшной полости и таза </a:t>
            </a:r>
          </a:p>
          <a:p>
            <a:r>
              <a:rPr lang="ru-RU" sz="1600" dirty="0" err="1"/>
              <a:t>Сигмо</a:t>
            </a:r>
            <a:r>
              <a:rPr lang="en-US" sz="1600" dirty="0"/>
              <a:t>/</a:t>
            </a:r>
            <a:r>
              <a:rPr lang="ru-RU" sz="1600" dirty="0"/>
              <a:t>колоноскопия</a:t>
            </a:r>
          </a:p>
          <a:p>
            <a:r>
              <a:rPr lang="ru-RU" sz="1600" dirty="0"/>
              <a:t>Исследования крови 2 раза в день</a:t>
            </a:r>
          </a:p>
          <a:p>
            <a:r>
              <a:rPr lang="ru-RU" sz="1600" dirty="0"/>
              <a:t>Пересмотреть диету</a:t>
            </a:r>
          </a:p>
          <a:p>
            <a:r>
              <a:rPr lang="ru-RU" sz="1600" dirty="0"/>
              <a:t>Наблюдение хирурга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CCB26F61-35AD-44C5-ADF0-6F017ABCD547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7937480" y="4503125"/>
            <a:ext cx="763818" cy="89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10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7860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chemeClr val="accent1"/>
                </a:solidFill>
              </a:rPr>
              <a:t>Гепатотоксичность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9A664E6-84A6-41EB-9768-A0F5725091EC}"/>
              </a:ext>
            </a:extLst>
          </p:cNvPr>
          <p:cNvSpPr/>
          <p:nvPr/>
        </p:nvSpPr>
        <p:spPr>
          <a:xfrm>
            <a:off x="-1814" y="660727"/>
            <a:ext cx="3802742" cy="532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Степень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343EA47-4E65-4E31-8A7B-C0187A543672}"/>
              </a:ext>
            </a:extLst>
          </p:cNvPr>
          <p:cNvSpPr/>
          <p:nvPr/>
        </p:nvSpPr>
        <p:spPr>
          <a:xfrm>
            <a:off x="4189653" y="660727"/>
            <a:ext cx="4195953" cy="5322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Контроль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921FA698-88EB-428D-8B59-F3335D01C720}"/>
              </a:ext>
            </a:extLst>
          </p:cNvPr>
          <p:cNvSpPr/>
          <p:nvPr/>
        </p:nvSpPr>
        <p:spPr>
          <a:xfrm>
            <a:off x="8774331" y="660727"/>
            <a:ext cx="3417668" cy="53226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Обследования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314B3D96-9299-46D9-882A-DCC418F7CC7F}"/>
              </a:ext>
            </a:extLst>
          </p:cNvPr>
          <p:cNvSpPr/>
          <p:nvPr/>
        </p:nvSpPr>
        <p:spPr>
          <a:xfrm>
            <a:off x="-21771" y="1270766"/>
            <a:ext cx="3822697" cy="1001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 степень (легкая)- повышение АСТ</a:t>
            </a:r>
            <a:r>
              <a:rPr lang="en-US" dirty="0"/>
              <a:t>/</a:t>
            </a:r>
            <a:r>
              <a:rPr lang="ru-RU" dirty="0"/>
              <a:t>АЛТ</a:t>
            </a:r>
            <a:r>
              <a:rPr lang="en-US" dirty="0"/>
              <a:t>&lt;3</a:t>
            </a:r>
            <a:r>
              <a:rPr lang="ru-RU" dirty="0"/>
              <a:t> норм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126A231-DB05-43CB-AF95-2E6C2F252D44}"/>
              </a:ext>
            </a:extLst>
          </p:cNvPr>
          <p:cNvSpPr/>
          <p:nvPr/>
        </p:nvSpPr>
        <p:spPr>
          <a:xfrm>
            <a:off x="-56196" y="2333418"/>
            <a:ext cx="3800930" cy="1001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2 степень (умеренная) – повышение АЛТ</a:t>
            </a:r>
            <a:r>
              <a:rPr lang="en-US" dirty="0"/>
              <a:t>/</a:t>
            </a:r>
            <a:r>
              <a:rPr lang="ru-RU" dirty="0"/>
              <a:t>АСТ от 3 до 5 норм.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FCF86DC-603B-4430-A057-17F92DA429A1}"/>
              </a:ext>
            </a:extLst>
          </p:cNvPr>
          <p:cNvSpPr/>
          <p:nvPr/>
        </p:nvSpPr>
        <p:spPr>
          <a:xfrm>
            <a:off x="-24481" y="3623899"/>
            <a:ext cx="3776448" cy="1204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 степень (тяжелая) – повышение АЛТ</a:t>
            </a:r>
            <a:r>
              <a:rPr lang="en-US" dirty="0"/>
              <a:t>/</a:t>
            </a:r>
            <a:r>
              <a:rPr lang="ru-RU" dirty="0"/>
              <a:t>АСТ от 5 до 20 норм.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C7FD9E32-09E7-4947-A069-BD690AE201BA}"/>
              </a:ext>
            </a:extLst>
          </p:cNvPr>
          <p:cNvSpPr/>
          <p:nvPr/>
        </p:nvSpPr>
        <p:spPr>
          <a:xfrm>
            <a:off x="4189653" y="1291593"/>
            <a:ext cx="4195953" cy="9146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Продолжить лечение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BEB3BDA5-3C2B-4C96-AADA-AAEE873A488E}"/>
              </a:ext>
            </a:extLst>
          </p:cNvPr>
          <p:cNvSpPr/>
          <p:nvPr/>
        </p:nvSpPr>
        <p:spPr>
          <a:xfrm>
            <a:off x="4171289" y="2304817"/>
            <a:ext cx="4232679" cy="11658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Остановить лечение</a:t>
            </a:r>
          </a:p>
          <a:p>
            <a:r>
              <a:rPr lang="ru-RU" dirty="0"/>
              <a:t>Если не разрешился или появился после возобновления лечения- преднизолон 1 мг</a:t>
            </a:r>
            <a:r>
              <a:rPr lang="en-US" dirty="0"/>
              <a:t>/</a:t>
            </a:r>
            <a:r>
              <a:rPr lang="ru-RU" dirty="0"/>
              <a:t>кг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6C73EFC4-3D56-4932-86AF-9D9473A6AF5B}"/>
              </a:ext>
            </a:extLst>
          </p:cNvPr>
          <p:cNvSpPr/>
          <p:nvPr/>
        </p:nvSpPr>
        <p:spPr>
          <a:xfrm>
            <a:off x="4208016" y="3560236"/>
            <a:ext cx="4195952" cy="186020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Отменить лечение</a:t>
            </a:r>
          </a:p>
          <a:p>
            <a:r>
              <a:rPr lang="ru-RU" sz="1400" dirty="0"/>
              <a:t>Если АСТ</a:t>
            </a:r>
            <a:r>
              <a:rPr lang="en-US" sz="1400" dirty="0"/>
              <a:t>/</a:t>
            </a:r>
            <a:r>
              <a:rPr lang="ru-RU" sz="1400" dirty="0"/>
              <a:t>АЛТ менее 400 и нормальный общ билирубин, </a:t>
            </a:r>
            <a:r>
              <a:rPr lang="ru-RU" sz="1400" dirty="0" err="1"/>
              <a:t>протромбиновый</a:t>
            </a:r>
            <a:r>
              <a:rPr lang="ru-RU" sz="1400" dirty="0"/>
              <a:t> индекс, альбумин- преднизолон 1 мг</a:t>
            </a:r>
            <a:r>
              <a:rPr lang="en-US" sz="1400" dirty="0"/>
              <a:t>/</a:t>
            </a:r>
            <a:r>
              <a:rPr lang="ru-RU" sz="1400" dirty="0"/>
              <a:t>кг</a:t>
            </a:r>
          </a:p>
          <a:p>
            <a:r>
              <a:rPr lang="ru-RU" sz="1400" dirty="0"/>
              <a:t>АЛТ</a:t>
            </a:r>
            <a:r>
              <a:rPr lang="en-US" sz="1400" dirty="0"/>
              <a:t>/</a:t>
            </a:r>
            <a:r>
              <a:rPr lang="ru-RU" sz="1400" dirty="0"/>
              <a:t>АСТ</a:t>
            </a:r>
            <a:r>
              <a:rPr lang="en-US" sz="1400" dirty="0"/>
              <a:t>&gt;400 </a:t>
            </a:r>
            <a:r>
              <a:rPr lang="ru-RU" sz="1400" dirty="0"/>
              <a:t>или повышение общ </a:t>
            </a:r>
            <a:r>
              <a:rPr lang="ru-RU" sz="1400" dirty="0" err="1"/>
              <a:t>биллирубина</a:t>
            </a:r>
            <a:r>
              <a:rPr lang="ru-RU" sz="1400" dirty="0"/>
              <a:t>, снижение </a:t>
            </a:r>
            <a:r>
              <a:rPr lang="ru-RU" sz="1400" dirty="0" err="1"/>
              <a:t>протромбинового</a:t>
            </a:r>
            <a:r>
              <a:rPr lang="ru-RU" sz="1400" dirty="0"/>
              <a:t> индекса или альбумина- преднизолон 2 мг</a:t>
            </a:r>
            <a:r>
              <a:rPr lang="en-US" sz="1400" dirty="0"/>
              <a:t>/</a:t>
            </a:r>
            <a:r>
              <a:rPr lang="ru-RU" sz="1400" dirty="0"/>
              <a:t>кг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6AF4DB49-71D5-4089-92C4-D9F9CD7224D7}"/>
              </a:ext>
            </a:extLst>
          </p:cNvPr>
          <p:cNvSpPr/>
          <p:nvPr/>
        </p:nvSpPr>
        <p:spPr>
          <a:xfrm>
            <a:off x="8643255" y="1233357"/>
            <a:ext cx="3548744" cy="100174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АСТ, АЛТ, билирубин каждую неделю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50383A57-0213-442D-A800-8E5EE311C7B0}"/>
              </a:ext>
            </a:extLst>
          </p:cNvPr>
          <p:cNvSpPr/>
          <p:nvPr/>
        </p:nvSpPr>
        <p:spPr>
          <a:xfrm>
            <a:off x="8638030" y="2287724"/>
            <a:ext cx="3548744" cy="214631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АЛТ, АСТ, билирубин, альбумин, </a:t>
            </a:r>
            <a:r>
              <a:rPr lang="ru-RU" sz="1400" dirty="0" err="1"/>
              <a:t>протромбиновый</a:t>
            </a:r>
            <a:r>
              <a:rPr lang="ru-RU" sz="1400" dirty="0"/>
              <a:t> индекс каждые 3 дня. Пересмотреть препараты, принимаемые для лечения сопутствующих заболеваний- </a:t>
            </a:r>
            <a:r>
              <a:rPr lang="ru-RU" sz="1400" dirty="0" err="1"/>
              <a:t>статины</a:t>
            </a:r>
            <a:r>
              <a:rPr lang="ru-RU" sz="1400" dirty="0"/>
              <a:t>, антибиотики.</a:t>
            </a:r>
          </a:p>
          <a:p>
            <a:r>
              <a:rPr lang="ru-RU" sz="1400" dirty="0"/>
              <a:t>Оценка на маркеры вирусных гепатитов и аутоиммунных гепатитов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E1C0D04C-2E0F-4237-8771-EEA8866287BE}"/>
              </a:ext>
            </a:extLst>
          </p:cNvPr>
          <p:cNvSpPr/>
          <p:nvPr/>
        </p:nvSpPr>
        <p:spPr>
          <a:xfrm>
            <a:off x="8596547" y="4622902"/>
            <a:ext cx="3548744" cy="126505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Ежедневно оценивать АЛТ, АСТ, билирубин, альбумин, </a:t>
            </a:r>
            <a:r>
              <a:rPr lang="ru-RU" sz="1600" dirty="0" err="1"/>
              <a:t>протромбиновый</a:t>
            </a:r>
            <a:r>
              <a:rPr lang="ru-RU" sz="1600" dirty="0"/>
              <a:t> индекс.</a:t>
            </a:r>
          </a:p>
          <a:p>
            <a:r>
              <a:rPr lang="ru-RU" sz="1600" dirty="0"/>
              <a:t>УЗИ-брюшной полости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2F547F6C-5CEC-44DF-A638-521CC236C391}"/>
              </a:ext>
            </a:extLst>
          </p:cNvPr>
          <p:cNvSpPr/>
          <p:nvPr/>
        </p:nvSpPr>
        <p:spPr>
          <a:xfrm>
            <a:off x="13" y="5462204"/>
            <a:ext cx="3800913" cy="1108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4 степень (</a:t>
            </a:r>
            <a:r>
              <a:rPr lang="ru-RU" dirty="0" err="1"/>
              <a:t>жизнеугрожающая</a:t>
            </a:r>
            <a:r>
              <a:rPr lang="ru-RU" dirty="0"/>
              <a:t>) – повышение АЛТ</a:t>
            </a:r>
            <a:r>
              <a:rPr lang="en-US" dirty="0"/>
              <a:t>/</a:t>
            </a:r>
            <a:r>
              <a:rPr lang="ru-RU" dirty="0"/>
              <a:t>АСТ более 20 норм.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411F241D-8A96-425E-B8A2-0FE8F662DBB3}"/>
              </a:ext>
            </a:extLst>
          </p:cNvPr>
          <p:cNvSpPr/>
          <p:nvPr/>
        </p:nvSpPr>
        <p:spPr>
          <a:xfrm>
            <a:off x="4244088" y="5484329"/>
            <a:ext cx="4195953" cy="11086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Отмена лечения.</a:t>
            </a:r>
          </a:p>
          <a:p>
            <a:r>
              <a:rPr lang="ru-RU" sz="1400" dirty="0"/>
              <a:t>Преднизолон 2 мг</a:t>
            </a:r>
            <a:r>
              <a:rPr lang="en-US" sz="1400" dirty="0"/>
              <a:t>/</a:t>
            </a:r>
            <a:r>
              <a:rPr lang="ru-RU" sz="1400" dirty="0"/>
              <a:t>кг</a:t>
            </a:r>
          </a:p>
          <a:p>
            <a:r>
              <a:rPr lang="ru-RU" sz="1400" dirty="0"/>
              <a:t>Если есть ухудшение </a:t>
            </a:r>
            <a:r>
              <a:rPr lang="ru-RU" sz="1400" dirty="0" err="1"/>
              <a:t>Микофенолата</a:t>
            </a:r>
            <a:r>
              <a:rPr lang="ru-RU" sz="1400" dirty="0"/>
              <a:t> </a:t>
            </a:r>
            <a:r>
              <a:rPr lang="ru-RU" sz="1400" dirty="0" err="1"/>
              <a:t>мофетил</a:t>
            </a:r>
            <a:r>
              <a:rPr lang="ru-RU" sz="1400" dirty="0"/>
              <a:t> 500-1000 мг.</a:t>
            </a:r>
          </a:p>
          <a:p>
            <a:r>
              <a:rPr lang="ru-RU" sz="1400" dirty="0"/>
              <a:t>Если есть ухудшение </a:t>
            </a:r>
            <a:r>
              <a:rPr lang="ru-RU" sz="1400" dirty="0" err="1"/>
              <a:t>такролимус</a:t>
            </a:r>
            <a:endParaRPr lang="ru-RU" sz="1400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7E10C3AA-1AE8-4752-81C5-8504079E70EA}"/>
              </a:ext>
            </a:extLst>
          </p:cNvPr>
          <p:cNvSpPr/>
          <p:nvPr/>
        </p:nvSpPr>
        <p:spPr>
          <a:xfrm>
            <a:off x="8774331" y="6009305"/>
            <a:ext cx="3417669" cy="74719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Биопсия печени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2CE6F983-029E-488F-BCF3-F841C040E31D}"/>
              </a:ext>
            </a:extLst>
          </p:cNvPr>
          <p:cNvSpPr/>
          <p:nvPr/>
        </p:nvSpPr>
        <p:spPr>
          <a:xfrm>
            <a:off x="3800926" y="1698171"/>
            <a:ext cx="407090" cy="3193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261D0E13-ED65-480A-9E8A-8DBB107738D2}"/>
              </a:ext>
            </a:extLst>
          </p:cNvPr>
          <p:cNvSpPr/>
          <p:nvPr/>
        </p:nvSpPr>
        <p:spPr>
          <a:xfrm>
            <a:off x="3751966" y="2699913"/>
            <a:ext cx="492121" cy="3193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40DE175D-4F78-4CB1-8790-95F6B911712D}"/>
              </a:ext>
            </a:extLst>
          </p:cNvPr>
          <p:cNvSpPr/>
          <p:nvPr/>
        </p:nvSpPr>
        <p:spPr>
          <a:xfrm>
            <a:off x="3751966" y="4171023"/>
            <a:ext cx="492120" cy="3193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8A0094FF-462C-4668-8B7B-2DBDB1696BE6}"/>
              </a:ext>
            </a:extLst>
          </p:cNvPr>
          <p:cNvSpPr/>
          <p:nvPr/>
        </p:nvSpPr>
        <p:spPr>
          <a:xfrm>
            <a:off x="3782563" y="5887960"/>
            <a:ext cx="492120" cy="28100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xmlns="" id="{45391E5E-066E-4E13-8C48-6F914B2C8D58}"/>
              </a:ext>
            </a:extLst>
          </p:cNvPr>
          <p:cNvSpPr/>
          <p:nvPr/>
        </p:nvSpPr>
        <p:spPr>
          <a:xfrm>
            <a:off x="8367242" y="1480324"/>
            <a:ext cx="407090" cy="28529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лево 25">
            <a:extLst>
              <a:ext uri="{FF2B5EF4-FFF2-40B4-BE49-F238E27FC236}">
                <a16:creationId xmlns:a16="http://schemas.microsoft.com/office/drawing/2014/main" xmlns="" id="{E9CE6670-BBD6-4207-9020-51529C0E5ED3}"/>
              </a:ext>
            </a:extLst>
          </p:cNvPr>
          <p:cNvSpPr/>
          <p:nvPr/>
        </p:nvSpPr>
        <p:spPr>
          <a:xfrm>
            <a:off x="8294668" y="2794796"/>
            <a:ext cx="407090" cy="28529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лево 27">
            <a:extLst>
              <a:ext uri="{FF2B5EF4-FFF2-40B4-BE49-F238E27FC236}">
                <a16:creationId xmlns:a16="http://schemas.microsoft.com/office/drawing/2014/main" xmlns="" id="{201EF3A6-C574-4070-9D01-9BBAE37D0F4A}"/>
              </a:ext>
            </a:extLst>
          </p:cNvPr>
          <p:cNvSpPr/>
          <p:nvPr/>
        </p:nvSpPr>
        <p:spPr>
          <a:xfrm rot="3198217">
            <a:off x="8340746" y="4466004"/>
            <a:ext cx="450355" cy="39771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лево 29">
            <a:extLst>
              <a:ext uri="{FF2B5EF4-FFF2-40B4-BE49-F238E27FC236}">
                <a16:creationId xmlns:a16="http://schemas.microsoft.com/office/drawing/2014/main" xmlns="" id="{55233F79-D24C-4D1D-BB9D-6F48D3C4F24D}"/>
              </a:ext>
            </a:extLst>
          </p:cNvPr>
          <p:cNvSpPr/>
          <p:nvPr/>
        </p:nvSpPr>
        <p:spPr>
          <a:xfrm>
            <a:off x="8367242" y="6165423"/>
            <a:ext cx="407090" cy="28529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3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3050CCD-42F8-4660-91FA-C693EEA8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1"/>
                </a:solidFill>
              </a:rPr>
              <a:t>Гипо</a:t>
            </a:r>
            <a:r>
              <a:rPr lang="ru-RU" b="1" dirty="0">
                <a:solidFill>
                  <a:schemeClr val="accent1"/>
                </a:solidFill>
              </a:rPr>
              <a:t>- и гипертиреоз</a:t>
            </a:r>
          </a:p>
        </p:txBody>
      </p:sp>
      <p:pic>
        <p:nvPicPr>
          <p:cNvPr id="5" name="Picture 7" descr="Cover">
            <a:extLst>
              <a:ext uri="{FF2B5EF4-FFF2-40B4-BE49-F238E27FC236}">
                <a16:creationId xmlns:a16="http://schemas.microsoft.com/office/drawing/2014/main" xmlns="" id="{CC304F8A-7DF5-45B7-8558-0817A88BB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t="53917"/>
          <a:stretch/>
        </p:blipFill>
        <p:spPr bwMode="auto">
          <a:xfrm>
            <a:off x="-16390" y="1690688"/>
            <a:ext cx="12063247" cy="4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57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6" y="1"/>
            <a:ext cx="10515600" cy="957432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1"/>
                </a:solidFill>
              </a:rPr>
              <a:t>Гипофизит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19FE2C4A-8C78-4A9D-9D4A-AA569580F667}"/>
              </a:ext>
            </a:extLst>
          </p:cNvPr>
          <p:cNvSpPr/>
          <p:nvPr/>
        </p:nvSpPr>
        <p:spPr>
          <a:xfrm>
            <a:off x="-3" y="744594"/>
            <a:ext cx="4615546" cy="899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Симптомы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E002D954-F0ED-4175-9513-B46655998F67}"/>
              </a:ext>
            </a:extLst>
          </p:cNvPr>
          <p:cNvSpPr/>
          <p:nvPr/>
        </p:nvSpPr>
        <p:spPr>
          <a:xfrm>
            <a:off x="-3" y="1807879"/>
            <a:ext cx="4731659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Выраженные симптомы: головная боль, нарушение зрения, надпочечниковая недостаточность, гипотония, электролитные нарушения</a:t>
            </a:r>
            <a:r>
              <a:rPr lang="ru-RU" sz="2800" b="1" dirty="0"/>
              <a:t>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2647EAF3-78AF-4596-A4E1-0DF532CA54E3}"/>
              </a:ext>
            </a:extLst>
          </p:cNvPr>
          <p:cNvSpPr/>
          <p:nvPr/>
        </p:nvSpPr>
        <p:spPr>
          <a:xfrm>
            <a:off x="-3" y="3250520"/>
            <a:ext cx="4731659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Умеренно выраженные симптомы: головная боль, усталость</a:t>
            </a:r>
            <a:endParaRPr lang="ru-RU" sz="2800" b="1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1E58194-3BCB-428B-9D23-3CE35A55B293}"/>
              </a:ext>
            </a:extLst>
          </p:cNvPr>
          <p:cNvSpPr/>
          <p:nvPr/>
        </p:nvSpPr>
        <p:spPr>
          <a:xfrm>
            <a:off x="0" y="4698888"/>
            <a:ext cx="4731659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Неясные симптомы: отсутствие головной боли, усталость, потеря веса.</a:t>
            </a:r>
            <a:endParaRPr lang="ru-RU" sz="2800" b="1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38B9C15-A1C1-4C8D-A16E-1CC68AC73C2D}"/>
              </a:ext>
            </a:extLst>
          </p:cNvPr>
          <p:cNvSpPr/>
          <p:nvPr/>
        </p:nvSpPr>
        <p:spPr>
          <a:xfrm>
            <a:off x="5094518" y="777477"/>
            <a:ext cx="3541484" cy="8998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Лечение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84841954-1FDF-48B3-803C-29CE27EC326F}"/>
              </a:ext>
            </a:extLst>
          </p:cNvPr>
          <p:cNvSpPr/>
          <p:nvPr/>
        </p:nvSpPr>
        <p:spPr>
          <a:xfrm>
            <a:off x="5094517" y="1807878"/>
            <a:ext cx="3541484" cy="13255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Преднизолон 1 мг</a:t>
            </a:r>
            <a:r>
              <a:rPr lang="en-US" b="1" dirty="0"/>
              <a:t>/</a:t>
            </a:r>
            <a:r>
              <a:rPr lang="ru-RU" b="1" dirty="0"/>
              <a:t>кг до 4 </a:t>
            </a:r>
            <a:r>
              <a:rPr lang="ru-RU" b="1" dirty="0" err="1"/>
              <a:t>нед</a:t>
            </a:r>
            <a:r>
              <a:rPr lang="ru-RU" b="1" dirty="0"/>
              <a:t>, с последующим снижением до 5 мг, добавление НПВС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398A066-5178-4D81-978F-425D5EC6C05E}"/>
              </a:ext>
            </a:extLst>
          </p:cNvPr>
          <p:cNvSpPr/>
          <p:nvPr/>
        </p:nvSpPr>
        <p:spPr>
          <a:xfrm>
            <a:off x="5094517" y="3321104"/>
            <a:ext cx="3541484" cy="13255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Преднизолон 0,5 мг</a:t>
            </a:r>
            <a:r>
              <a:rPr lang="en-US" b="1" dirty="0"/>
              <a:t>/</a:t>
            </a:r>
            <a:r>
              <a:rPr lang="ru-RU" b="1" dirty="0"/>
              <a:t>кг, в течении 2-4 </a:t>
            </a:r>
            <a:r>
              <a:rPr lang="ru-RU" b="1" dirty="0" err="1"/>
              <a:t>нед</a:t>
            </a:r>
            <a:r>
              <a:rPr lang="ru-RU" b="1" dirty="0"/>
              <a:t>., с последующим снижением до 5 мг, если нет улучшения в течении 48 часов, то 1 мг</a:t>
            </a:r>
            <a:r>
              <a:rPr lang="en-US" b="1" dirty="0"/>
              <a:t>/</a:t>
            </a:r>
            <a:r>
              <a:rPr lang="ru-RU" b="1" dirty="0"/>
              <a:t>кг.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56191F10-B8B8-4A78-9EA1-9491FB1572B5}"/>
              </a:ext>
            </a:extLst>
          </p:cNvPr>
          <p:cNvSpPr/>
          <p:nvPr/>
        </p:nvSpPr>
        <p:spPr>
          <a:xfrm>
            <a:off x="5094518" y="4713627"/>
            <a:ext cx="3541484" cy="13255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Продолжить иммунотерапию, провести внеплановое обследование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B969B804-33DF-4AD8-87E8-891F30AE1280}"/>
              </a:ext>
            </a:extLst>
          </p:cNvPr>
          <p:cNvSpPr/>
          <p:nvPr/>
        </p:nvSpPr>
        <p:spPr>
          <a:xfrm>
            <a:off x="8692244" y="789439"/>
            <a:ext cx="3541484" cy="8998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Обследования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66E5D58C-0AAB-46B3-B601-F0E72FCCAE76}"/>
              </a:ext>
            </a:extLst>
          </p:cNvPr>
          <p:cNvSpPr/>
          <p:nvPr/>
        </p:nvSpPr>
        <p:spPr>
          <a:xfrm>
            <a:off x="9142187" y="2598388"/>
            <a:ext cx="3049813" cy="20973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МРТ головного мозга (</a:t>
            </a:r>
            <a:r>
              <a:rPr lang="ru-RU" b="1" dirty="0" err="1"/>
              <a:t>искл</a:t>
            </a:r>
            <a:r>
              <a:rPr lang="ru-RU" b="1" dirty="0"/>
              <a:t>. появления метастазов в ГМ).</a:t>
            </a:r>
          </a:p>
          <a:p>
            <a:r>
              <a:rPr lang="ru-RU" b="1" dirty="0"/>
              <a:t>Консультация эндокринолога</a:t>
            </a:r>
          </a:p>
          <a:p>
            <a:r>
              <a:rPr lang="ru-RU" b="1" dirty="0"/>
              <a:t>Мониторинг уровня гипофизарных гормонов</a:t>
            </a:r>
          </a:p>
        </p:txBody>
      </p:sp>
      <p:sp>
        <p:nvSpPr>
          <p:cNvPr id="14" name="Стрелка: влево 13">
            <a:extLst>
              <a:ext uri="{FF2B5EF4-FFF2-40B4-BE49-F238E27FC236}">
                <a16:creationId xmlns:a16="http://schemas.microsoft.com/office/drawing/2014/main" xmlns="" id="{6C7B34E9-530C-4526-84C9-0740EA06EE00}"/>
              </a:ext>
            </a:extLst>
          </p:cNvPr>
          <p:cNvSpPr/>
          <p:nvPr/>
        </p:nvSpPr>
        <p:spPr>
          <a:xfrm rot="12659390">
            <a:off x="8588713" y="2141215"/>
            <a:ext cx="800885" cy="58057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лево 14">
            <a:extLst>
              <a:ext uri="{FF2B5EF4-FFF2-40B4-BE49-F238E27FC236}">
                <a16:creationId xmlns:a16="http://schemas.microsoft.com/office/drawing/2014/main" xmlns="" id="{94E16FFA-8BB4-4326-8DFB-2ACA4F4191CF}"/>
              </a:ext>
            </a:extLst>
          </p:cNvPr>
          <p:cNvSpPr/>
          <p:nvPr/>
        </p:nvSpPr>
        <p:spPr>
          <a:xfrm rot="8058870">
            <a:off x="8481510" y="4808051"/>
            <a:ext cx="1182075" cy="66386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55BFA539-F253-447D-AF6B-A75C9085023E}"/>
              </a:ext>
            </a:extLst>
          </p:cNvPr>
          <p:cNvSpPr/>
          <p:nvPr/>
        </p:nvSpPr>
        <p:spPr>
          <a:xfrm>
            <a:off x="8636001" y="3669127"/>
            <a:ext cx="609599" cy="4387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7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7860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chemeClr val="accent1"/>
                </a:solidFill>
              </a:rPr>
              <a:t>Пневмонит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9A664E6-84A6-41EB-9768-A0F5725091EC}"/>
              </a:ext>
            </a:extLst>
          </p:cNvPr>
          <p:cNvSpPr/>
          <p:nvPr/>
        </p:nvSpPr>
        <p:spPr>
          <a:xfrm>
            <a:off x="-1814" y="660727"/>
            <a:ext cx="3802742" cy="532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Степень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343EA47-4E65-4E31-8A7B-C0187A543672}"/>
              </a:ext>
            </a:extLst>
          </p:cNvPr>
          <p:cNvSpPr/>
          <p:nvPr/>
        </p:nvSpPr>
        <p:spPr>
          <a:xfrm>
            <a:off x="4189653" y="660727"/>
            <a:ext cx="4195953" cy="5322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Контроль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921FA698-88EB-428D-8B59-F3335D01C720}"/>
              </a:ext>
            </a:extLst>
          </p:cNvPr>
          <p:cNvSpPr/>
          <p:nvPr/>
        </p:nvSpPr>
        <p:spPr>
          <a:xfrm>
            <a:off x="8774331" y="660727"/>
            <a:ext cx="3417668" cy="53226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Обследования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314B3D96-9299-46D9-882A-DCC418F7CC7F}"/>
              </a:ext>
            </a:extLst>
          </p:cNvPr>
          <p:cNvSpPr/>
          <p:nvPr/>
        </p:nvSpPr>
        <p:spPr>
          <a:xfrm>
            <a:off x="-21771" y="1270766"/>
            <a:ext cx="3822697" cy="1001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 степень (легкая)- только рентгенологические признаки- матовое стекло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126A231-DB05-43CB-AF95-2E6C2F252D44}"/>
              </a:ext>
            </a:extLst>
          </p:cNvPr>
          <p:cNvSpPr/>
          <p:nvPr/>
        </p:nvSpPr>
        <p:spPr>
          <a:xfrm>
            <a:off x="-56196" y="2333418"/>
            <a:ext cx="3800930" cy="1001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2 степень (умеренная) –появление одышки, кашля, боли в груди.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FCF86DC-603B-4430-A057-17F92DA429A1}"/>
              </a:ext>
            </a:extLst>
          </p:cNvPr>
          <p:cNvSpPr/>
          <p:nvPr/>
        </p:nvSpPr>
        <p:spPr>
          <a:xfrm>
            <a:off x="-24481" y="3623899"/>
            <a:ext cx="3776448" cy="1204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</a:t>
            </a:r>
            <a:r>
              <a:rPr lang="en-US" dirty="0"/>
              <a:t>/4</a:t>
            </a:r>
            <a:r>
              <a:rPr lang="ru-RU" dirty="0"/>
              <a:t> степени – дыхательная недостаточность, необходимы кислородные ингаляции.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C7FD9E32-09E7-4947-A069-BD690AE201BA}"/>
              </a:ext>
            </a:extLst>
          </p:cNvPr>
          <p:cNvSpPr/>
          <p:nvPr/>
        </p:nvSpPr>
        <p:spPr>
          <a:xfrm>
            <a:off x="4157709" y="1233357"/>
            <a:ext cx="4195953" cy="9146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Временная отмена терапии, если есть ухудшения, то вести как 2-3 степень.</a:t>
            </a:r>
            <a:r>
              <a:rPr lang="en-US" sz="1600" dirty="0"/>
              <a:t> </a:t>
            </a:r>
            <a:endParaRPr lang="ru-RU" sz="16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BEB3BDA5-3C2B-4C96-AADA-AAEE873A488E}"/>
              </a:ext>
            </a:extLst>
          </p:cNvPr>
          <p:cNvSpPr/>
          <p:nvPr/>
        </p:nvSpPr>
        <p:spPr>
          <a:xfrm>
            <a:off x="4171289" y="2270800"/>
            <a:ext cx="4232679" cy="167559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Остановить лечение</a:t>
            </a:r>
          </a:p>
          <a:p>
            <a:r>
              <a:rPr lang="ru-RU" sz="1600" dirty="0"/>
              <a:t>Начать антибиотикотерапию, если есть подозрение на бактериальную инфекцию, если нет улучшения 48 ч.- преднизолон 1 мг</a:t>
            </a:r>
            <a:r>
              <a:rPr lang="en-US" sz="1600" dirty="0"/>
              <a:t>/</a:t>
            </a:r>
            <a:r>
              <a:rPr lang="ru-RU" sz="1600" dirty="0"/>
              <a:t>кг. Подумать о профилактики пневмоцистной пневмонии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6C73EFC4-3D56-4932-86AF-9D9473A6AF5B}"/>
              </a:ext>
            </a:extLst>
          </p:cNvPr>
          <p:cNvSpPr/>
          <p:nvPr/>
        </p:nvSpPr>
        <p:spPr>
          <a:xfrm>
            <a:off x="4258740" y="4103462"/>
            <a:ext cx="3956259" cy="13587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Отмена терапии </a:t>
            </a:r>
          </a:p>
          <a:p>
            <a:r>
              <a:rPr lang="ru-RU" sz="1400" dirty="0"/>
              <a:t>Преднизолон- 2-4 мг</a:t>
            </a:r>
            <a:r>
              <a:rPr lang="en-US" sz="1400" dirty="0"/>
              <a:t>/</a:t>
            </a:r>
            <a:r>
              <a:rPr lang="ru-RU" sz="1400" dirty="0"/>
              <a:t>кг</a:t>
            </a:r>
          </a:p>
          <a:p>
            <a:r>
              <a:rPr lang="ru-RU" sz="1400" dirty="0"/>
              <a:t>Антибиотикотерапия, </a:t>
            </a:r>
            <a:r>
              <a:rPr lang="ru-RU" sz="1400" dirty="0" err="1"/>
              <a:t>антимикотики</a:t>
            </a:r>
            <a:r>
              <a:rPr lang="ru-RU" sz="1400" dirty="0"/>
              <a:t>, и </a:t>
            </a:r>
            <a:r>
              <a:rPr lang="ru-RU" sz="1400" dirty="0" err="1"/>
              <a:t>кислородотерапия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6AF4DB49-71D5-4089-92C4-D9F9CD7224D7}"/>
              </a:ext>
            </a:extLst>
          </p:cNvPr>
          <p:cNvSpPr/>
          <p:nvPr/>
        </p:nvSpPr>
        <p:spPr>
          <a:xfrm>
            <a:off x="8643255" y="1233357"/>
            <a:ext cx="3548744" cy="157257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КТ-грудной полости</a:t>
            </a:r>
          </a:p>
          <a:p>
            <a:pPr algn="ctr"/>
            <a:r>
              <a:rPr lang="ru-RU" sz="1600" dirty="0"/>
              <a:t>Общий анализ крови</a:t>
            </a:r>
          </a:p>
          <a:p>
            <a:pPr algn="ctr"/>
            <a:r>
              <a:rPr lang="en-US" sz="1600" dirty="0"/>
              <a:t>C-</a:t>
            </a:r>
            <a:r>
              <a:rPr lang="ru-RU" sz="1600" dirty="0"/>
              <a:t>РБ,АЛТ, АСТ, </a:t>
            </a:r>
            <a:r>
              <a:rPr lang="en-US" sz="1600" dirty="0"/>
              <a:t>Ca2+, </a:t>
            </a:r>
            <a:r>
              <a:rPr lang="ru-RU" sz="1600" dirty="0"/>
              <a:t>СОЭ</a:t>
            </a:r>
          </a:p>
          <a:p>
            <a:pPr algn="ctr"/>
            <a:r>
              <a:rPr lang="ru-RU" sz="1600" dirty="0"/>
              <a:t>Скрининг на туберкулез и </a:t>
            </a:r>
            <a:r>
              <a:rPr lang="ru-RU" sz="1600" dirty="0" err="1"/>
              <a:t>опуртунистические</a:t>
            </a:r>
            <a:r>
              <a:rPr lang="ru-RU" sz="1600" dirty="0"/>
              <a:t> инфекции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50383A57-0213-442D-A800-8E5EE311C7B0}"/>
              </a:ext>
            </a:extLst>
          </p:cNvPr>
          <p:cNvSpPr/>
          <p:nvPr/>
        </p:nvSpPr>
        <p:spPr>
          <a:xfrm>
            <a:off x="8596547" y="2863795"/>
            <a:ext cx="3548744" cy="150168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Мониторинг показателей крови ежедневно</a:t>
            </a:r>
          </a:p>
          <a:p>
            <a:r>
              <a:rPr lang="ru-RU" sz="1400" dirty="0"/>
              <a:t>Повтор КТ-грудной полости</a:t>
            </a:r>
          </a:p>
          <a:p>
            <a:r>
              <a:rPr lang="ru-RU" sz="1400" dirty="0"/>
              <a:t>ФВД</a:t>
            </a:r>
            <a:endParaRPr lang="en-US" sz="1400" dirty="0"/>
          </a:p>
          <a:p>
            <a:r>
              <a:rPr lang="ru-RU" sz="1400" dirty="0"/>
              <a:t>Бронхоскопия с биопсией</a:t>
            </a:r>
          </a:p>
          <a:p>
            <a:r>
              <a:rPr lang="en-US" sz="1400" dirty="0"/>
              <a:t>SpO2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2F547F6C-5CEC-44DF-A638-521CC236C391}"/>
              </a:ext>
            </a:extLst>
          </p:cNvPr>
          <p:cNvSpPr/>
          <p:nvPr/>
        </p:nvSpPr>
        <p:spPr>
          <a:xfrm>
            <a:off x="13" y="5462204"/>
            <a:ext cx="3800913" cy="1108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4 степень (</a:t>
            </a:r>
            <a:r>
              <a:rPr lang="ru-RU" dirty="0" err="1"/>
              <a:t>жизнеугрожающая</a:t>
            </a:r>
            <a:r>
              <a:rPr lang="ru-RU" dirty="0"/>
              <a:t>) – повышение АЛТ</a:t>
            </a:r>
            <a:r>
              <a:rPr lang="en-US" dirty="0"/>
              <a:t>/</a:t>
            </a:r>
            <a:r>
              <a:rPr lang="ru-RU" dirty="0"/>
              <a:t>АСТ более 20 норм.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411F241D-8A96-425E-B8A2-0FE8F662DBB3}"/>
              </a:ext>
            </a:extLst>
          </p:cNvPr>
          <p:cNvSpPr/>
          <p:nvPr/>
        </p:nvSpPr>
        <p:spPr>
          <a:xfrm>
            <a:off x="4274683" y="5627874"/>
            <a:ext cx="3920415" cy="8228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Отмена лечения.</a:t>
            </a:r>
          </a:p>
          <a:p>
            <a:r>
              <a:rPr lang="ru-RU" sz="1400" dirty="0" err="1"/>
              <a:t>Инфликсимаб</a:t>
            </a:r>
            <a:r>
              <a:rPr lang="ru-RU" sz="1400" dirty="0"/>
              <a:t> 5 мг</a:t>
            </a:r>
            <a:r>
              <a:rPr lang="en-US" sz="1400" dirty="0"/>
              <a:t>/</a:t>
            </a:r>
            <a:r>
              <a:rPr lang="ru-RU" sz="1400" dirty="0"/>
              <a:t>кг или </a:t>
            </a:r>
            <a:r>
              <a:rPr lang="ru-RU" sz="1400" dirty="0" err="1"/>
              <a:t>микофенолата</a:t>
            </a:r>
            <a:r>
              <a:rPr lang="ru-RU" sz="1400" dirty="0"/>
              <a:t> </a:t>
            </a:r>
            <a:r>
              <a:rPr lang="ru-RU" sz="1400" dirty="0" err="1"/>
              <a:t>мофетил</a:t>
            </a:r>
            <a:r>
              <a:rPr lang="ru-RU" sz="1400" dirty="0"/>
              <a:t> 500-1000 мг при наличии печеночной токсичности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2CE6F983-029E-488F-BCF3-F841C040E31D}"/>
              </a:ext>
            </a:extLst>
          </p:cNvPr>
          <p:cNvSpPr/>
          <p:nvPr/>
        </p:nvSpPr>
        <p:spPr>
          <a:xfrm>
            <a:off x="3800926" y="1698171"/>
            <a:ext cx="407090" cy="3193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261D0E13-ED65-480A-9E8A-8DBB107738D2}"/>
              </a:ext>
            </a:extLst>
          </p:cNvPr>
          <p:cNvSpPr/>
          <p:nvPr/>
        </p:nvSpPr>
        <p:spPr>
          <a:xfrm>
            <a:off x="3751966" y="2699913"/>
            <a:ext cx="492121" cy="3193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40DE175D-4F78-4CB1-8790-95F6B911712D}"/>
              </a:ext>
            </a:extLst>
          </p:cNvPr>
          <p:cNvSpPr/>
          <p:nvPr/>
        </p:nvSpPr>
        <p:spPr>
          <a:xfrm>
            <a:off x="3751966" y="4171023"/>
            <a:ext cx="492120" cy="3193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8A0094FF-462C-4668-8B7B-2DBDB1696BE6}"/>
              </a:ext>
            </a:extLst>
          </p:cNvPr>
          <p:cNvSpPr/>
          <p:nvPr/>
        </p:nvSpPr>
        <p:spPr>
          <a:xfrm>
            <a:off x="3782563" y="5887960"/>
            <a:ext cx="492120" cy="28100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xmlns="" id="{45391E5E-066E-4E13-8C48-6F914B2C8D58}"/>
              </a:ext>
            </a:extLst>
          </p:cNvPr>
          <p:cNvSpPr/>
          <p:nvPr/>
        </p:nvSpPr>
        <p:spPr>
          <a:xfrm>
            <a:off x="8367242" y="1480324"/>
            <a:ext cx="407090" cy="28529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лево 25">
            <a:extLst>
              <a:ext uri="{FF2B5EF4-FFF2-40B4-BE49-F238E27FC236}">
                <a16:creationId xmlns:a16="http://schemas.microsoft.com/office/drawing/2014/main" xmlns="" id="{E9CE6670-BBD6-4207-9020-51529C0E5ED3}"/>
              </a:ext>
            </a:extLst>
          </p:cNvPr>
          <p:cNvSpPr/>
          <p:nvPr/>
        </p:nvSpPr>
        <p:spPr>
          <a:xfrm>
            <a:off x="8195098" y="3302705"/>
            <a:ext cx="407090" cy="28529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xmlns="" id="{B1BB66D3-2099-406F-B9E5-438D317799CA}"/>
              </a:ext>
            </a:extLst>
          </p:cNvPr>
          <p:cNvSpPr/>
          <p:nvPr/>
        </p:nvSpPr>
        <p:spPr>
          <a:xfrm rot="5400000" flipH="1">
            <a:off x="5745362" y="5260663"/>
            <a:ext cx="785419" cy="46917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лево 30">
            <a:extLst>
              <a:ext uri="{FF2B5EF4-FFF2-40B4-BE49-F238E27FC236}">
                <a16:creationId xmlns:a16="http://schemas.microsoft.com/office/drawing/2014/main" xmlns="" id="{07EB65F2-8C82-4274-A0FA-C1176303D735}"/>
              </a:ext>
            </a:extLst>
          </p:cNvPr>
          <p:cNvSpPr/>
          <p:nvPr/>
        </p:nvSpPr>
        <p:spPr>
          <a:xfrm rot="5400000" flipH="1">
            <a:off x="5834948" y="3869840"/>
            <a:ext cx="522101" cy="46917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лево 31">
            <a:extLst>
              <a:ext uri="{FF2B5EF4-FFF2-40B4-BE49-F238E27FC236}">
                <a16:creationId xmlns:a16="http://schemas.microsoft.com/office/drawing/2014/main" xmlns="" id="{8C79A378-11D4-4909-8863-2C48FCFDF7C7}"/>
              </a:ext>
            </a:extLst>
          </p:cNvPr>
          <p:cNvSpPr/>
          <p:nvPr/>
        </p:nvSpPr>
        <p:spPr>
          <a:xfrm rot="5400000" flipH="1">
            <a:off x="6406609" y="2053137"/>
            <a:ext cx="522101" cy="46917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5F3B235D-DC6C-4470-964E-9148CFADB1AB}"/>
              </a:ext>
            </a:extLst>
          </p:cNvPr>
          <p:cNvSpPr/>
          <p:nvPr/>
        </p:nvSpPr>
        <p:spPr>
          <a:xfrm>
            <a:off x="8344379" y="4400877"/>
            <a:ext cx="3800913" cy="23337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После снижения степени </a:t>
            </a:r>
            <a:r>
              <a:rPr lang="ru-RU" sz="1600" dirty="0" err="1"/>
              <a:t>пневмонита</a:t>
            </a:r>
            <a:r>
              <a:rPr lang="ru-RU" sz="1600" dirty="0"/>
              <a:t>:</a:t>
            </a:r>
          </a:p>
          <a:p>
            <a:r>
              <a:rPr lang="ru-RU" sz="1600" dirty="0"/>
              <a:t>2ст.- оральные ГКС не менее 6 недель</a:t>
            </a:r>
          </a:p>
          <a:p>
            <a:r>
              <a:rPr lang="ru-RU" sz="1600" dirty="0"/>
              <a:t>3ст.-прием ГКС до 8 </a:t>
            </a:r>
            <a:r>
              <a:rPr lang="ru-RU" sz="1600" dirty="0" err="1"/>
              <a:t>нед</a:t>
            </a:r>
            <a:r>
              <a:rPr lang="ru-RU" sz="1600" dirty="0"/>
              <a:t>.</a:t>
            </a:r>
          </a:p>
          <a:p>
            <a:r>
              <a:rPr lang="ru-RU" sz="1600" dirty="0"/>
              <a:t>Профилактика пневмоцистной пневмонии:</a:t>
            </a:r>
          </a:p>
          <a:p>
            <a:r>
              <a:rPr lang="ru-RU" sz="1600" dirty="0" err="1"/>
              <a:t>Котримаксозол</a:t>
            </a:r>
            <a:r>
              <a:rPr lang="ru-RU" sz="1600" dirty="0"/>
              <a:t> 480 мг</a:t>
            </a:r>
          </a:p>
          <a:p>
            <a:r>
              <a:rPr lang="ru-RU" sz="1600" dirty="0"/>
              <a:t>Стоит рассмотреть добавление </a:t>
            </a:r>
            <a:r>
              <a:rPr lang="en-US" sz="1600" dirty="0"/>
              <a:t>Ca2+ </a:t>
            </a:r>
            <a:r>
              <a:rPr lang="ru-RU" sz="1600" dirty="0"/>
              <a:t>и витамина </a:t>
            </a:r>
            <a:r>
              <a:rPr lang="en-US" sz="1600" dirty="0"/>
              <a:t>D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9942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Рентгенологическая картина </a:t>
            </a:r>
            <a:r>
              <a:rPr lang="ru-RU" b="1" dirty="0" err="1">
                <a:solidFill>
                  <a:schemeClr val="accent1"/>
                </a:solidFill>
              </a:rPr>
              <a:t>пневмонита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BBBD68-EB2B-4085-ADA4-86E874173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9" t="11834" r="40357" b="11515"/>
          <a:stretch/>
        </p:blipFill>
        <p:spPr>
          <a:xfrm>
            <a:off x="1" y="1162561"/>
            <a:ext cx="6502400" cy="513945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58393A-6059-4D07-AD6F-513DBF63AAF2}"/>
              </a:ext>
            </a:extLst>
          </p:cNvPr>
          <p:cNvSpPr/>
          <p:nvPr/>
        </p:nvSpPr>
        <p:spPr>
          <a:xfrm>
            <a:off x="6502401" y="1242607"/>
            <a:ext cx="56895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Пациент 1.</a:t>
            </a:r>
          </a:p>
          <a:p>
            <a:r>
              <a:rPr lang="ru-RU" sz="1600" dirty="0"/>
              <a:t>А. 70-летний мужчина с метастатической меланомой кожи, получавший </a:t>
            </a:r>
            <a:r>
              <a:rPr lang="ru-RU" sz="1600" dirty="0" err="1"/>
              <a:t>ниволумаб</a:t>
            </a:r>
            <a:r>
              <a:rPr lang="ru-RU" sz="1600" dirty="0"/>
              <a:t>. КТ- грудной клетки на 22 неделе терапии показало появление двухсторонних ретикулярных очагов затемнения в нижних долях легких. </a:t>
            </a:r>
          </a:p>
          <a:p>
            <a:r>
              <a:rPr lang="ru-RU" sz="1600" dirty="0"/>
              <a:t>Б. Через две недели ухудшение на КТ, в виде увеличения области затемнения, появления плеврального выпота. </a:t>
            </a:r>
          </a:p>
          <a:p>
            <a:r>
              <a:rPr lang="ru-RU" sz="1600" dirty="0"/>
              <a:t>Пациент 2.</a:t>
            </a:r>
          </a:p>
          <a:p>
            <a:r>
              <a:rPr lang="ru-RU" sz="1600" dirty="0"/>
              <a:t>С. 38-летняя женщина с метастатической меланомой кожи, получавшая </a:t>
            </a:r>
            <a:r>
              <a:rPr lang="ru-RU" sz="1600" dirty="0" err="1"/>
              <a:t>ниволумаб</a:t>
            </a:r>
            <a:r>
              <a:rPr lang="ru-RU" sz="1600" dirty="0"/>
              <a:t>, КТ-грудной клетки на 15 неделе терапии выявило диффузные затемнения в виде «матового стекла», с поражением более 50% всех легочных зон.</a:t>
            </a:r>
          </a:p>
          <a:p>
            <a:r>
              <a:rPr lang="ru-RU" sz="1600" dirty="0"/>
              <a:t>Пациент 3. </a:t>
            </a:r>
          </a:p>
          <a:p>
            <a:r>
              <a:rPr lang="en-US" sz="1600" dirty="0"/>
              <a:t>D. </a:t>
            </a:r>
            <a:r>
              <a:rPr lang="ru-RU" sz="1600" dirty="0"/>
              <a:t>58-летний мужчина с </a:t>
            </a:r>
            <a:r>
              <a:rPr lang="ru-RU" sz="1600" dirty="0" err="1"/>
              <a:t>метастатическоой</a:t>
            </a:r>
            <a:r>
              <a:rPr lang="ru-RU" sz="1600" dirty="0"/>
              <a:t> меланомой кожи, получавший </a:t>
            </a:r>
            <a:r>
              <a:rPr lang="ru-RU" sz="1600" dirty="0" err="1"/>
              <a:t>ниволумаб</a:t>
            </a:r>
            <a:r>
              <a:rPr lang="ru-RU" sz="1600" dirty="0"/>
              <a:t>. На КТ-грудной клетки через 7 недель от начала терапии- двусторонние затемнения в виде «матового стекла», небольшие области уплотнения преимущественно в нижних долях, что указывает на картину </a:t>
            </a:r>
            <a:r>
              <a:rPr lang="ru-RU" sz="1600" dirty="0" err="1"/>
              <a:t>пневмонита</a:t>
            </a:r>
            <a:r>
              <a:rPr lang="ru-RU" sz="1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32346C-425D-46DF-89A8-02BD730C0483}"/>
              </a:ext>
            </a:extLst>
          </p:cNvPr>
          <p:cNvSpPr txBox="1"/>
          <p:nvPr/>
        </p:nvSpPr>
        <p:spPr>
          <a:xfrm>
            <a:off x="0" y="6470524"/>
            <a:ext cx="1159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* </a:t>
            </a:r>
            <a:r>
              <a:rPr lang="en-US" sz="1400" dirty="0">
                <a:hlinkClick r:id="rId3"/>
              </a:rPr>
              <a:t>Nishino M</a:t>
            </a:r>
            <a:r>
              <a:rPr lang="ru-RU" sz="1400" dirty="0"/>
              <a:t> </a:t>
            </a:r>
            <a:r>
              <a:rPr lang="en-US" sz="1400" dirty="0"/>
              <a:t>et al. Anti-PD-1-Related Pneumonitis during Cancer Immunotherapy. </a:t>
            </a:r>
            <a:r>
              <a:rPr lang="en-US" sz="1400" dirty="0">
                <a:hlinkClick r:id="rId4" tooltip="The New England journal of medicine."/>
              </a:rPr>
              <a:t>N </a:t>
            </a:r>
            <a:r>
              <a:rPr lang="en-US" sz="1400" dirty="0" err="1">
                <a:hlinkClick r:id="rId4" tooltip="The New England journal of medicine."/>
              </a:rPr>
              <a:t>Engl</a:t>
            </a:r>
            <a:r>
              <a:rPr lang="en-US" sz="1400" dirty="0">
                <a:hlinkClick r:id="rId4" tooltip="The New England journal of medicine."/>
              </a:rPr>
              <a:t> J Med.</a:t>
            </a:r>
            <a:r>
              <a:rPr lang="en-US" sz="1400" dirty="0"/>
              <a:t> 2015 Jul 16;373(3):288-90.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3552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F2415850-DF9A-49EE-9AE8-293137C4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19888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Влияние возникновения </a:t>
            </a:r>
            <a:r>
              <a:rPr lang="ru-RU" sz="3200" b="1" dirty="0" err="1">
                <a:solidFill>
                  <a:schemeClr val="accent1"/>
                </a:solidFill>
              </a:rPr>
              <a:t>иммуноопосредованных</a:t>
            </a:r>
            <a:r>
              <a:rPr lang="ru-RU" sz="3200" b="1" dirty="0">
                <a:solidFill>
                  <a:schemeClr val="accent1"/>
                </a:solidFill>
              </a:rPr>
              <a:t> нежелательных явлений на общую выживаемость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9AEA2C-7019-4402-A8F8-07414EC7F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27502" r="27381" b="28667"/>
          <a:stretch/>
        </p:blipFill>
        <p:spPr>
          <a:xfrm>
            <a:off x="1103085" y="1219198"/>
            <a:ext cx="9317542" cy="4907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AE7C6A-622F-4668-A648-1B4182250B0B}"/>
              </a:ext>
            </a:extLst>
          </p:cNvPr>
          <p:cNvSpPr txBox="1"/>
          <p:nvPr/>
        </p:nvSpPr>
        <p:spPr>
          <a:xfrm>
            <a:off x="246743" y="6270171"/>
            <a:ext cx="1142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</a:t>
            </a:r>
            <a:r>
              <a:rPr lang="en-US" dirty="0"/>
              <a:t>Koji </a:t>
            </a:r>
            <a:r>
              <a:rPr lang="en-US" dirty="0" err="1"/>
              <a:t>Haratani</a:t>
            </a:r>
            <a:r>
              <a:rPr lang="ru-RU" dirty="0"/>
              <a:t> </a:t>
            </a:r>
            <a:r>
              <a:rPr lang="en-US" dirty="0"/>
              <a:t>et al. Association of Immune-Related Adverse Events With </a:t>
            </a:r>
            <a:r>
              <a:rPr lang="en-US" dirty="0" err="1"/>
              <a:t>Nivolumab</a:t>
            </a:r>
            <a:r>
              <a:rPr lang="en-US" dirty="0"/>
              <a:t> Efficacy in Non–Small-Cell Lung Cancer. JAMA Oncology 2017.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0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79E674-FE8E-478F-A173-6BF162FF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44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Ингибиторы иммунных контрольных точек</a:t>
            </a:r>
          </a:p>
        </p:txBody>
      </p:sp>
      <p:pic>
        <p:nvPicPr>
          <p:cNvPr id="4098" name="Picture 2" descr="Картинки по запросу anti-ctla4">
            <a:extLst>
              <a:ext uri="{FF2B5EF4-FFF2-40B4-BE49-F238E27FC236}">
                <a16:creationId xmlns:a16="http://schemas.microsoft.com/office/drawing/2014/main" xmlns="" id="{E8FA3275-A789-4779-88F5-27232FEFC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899910"/>
            <a:ext cx="8432800" cy="53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6D73FF-4F98-455D-82B7-D1DB6581CBCC}"/>
              </a:ext>
            </a:extLst>
          </p:cNvPr>
          <p:cNvSpPr txBox="1"/>
          <p:nvPr/>
        </p:nvSpPr>
        <p:spPr>
          <a:xfrm>
            <a:off x="377372" y="6342744"/>
            <a:ext cx="1164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u="sng" dirty="0">
                <a:hlinkClick r:id="rId3"/>
              </a:rPr>
              <a:t>Carl H June</a:t>
            </a:r>
            <a:r>
              <a:rPr lang="en-US" u="sng" dirty="0"/>
              <a:t> et al. </a:t>
            </a:r>
            <a:r>
              <a:rPr lang="en-US" dirty="0"/>
              <a:t>Is autoimmunity the Achilles' heel of cancer immunotherapy? </a:t>
            </a:r>
            <a:r>
              <a:rPr lang="en-US" i="1" dirty="0"/>
              <a:t>Nature Medicine</a:t>
            </a:r>
            <a:r>
              <a:rPr lang="en-US" dirty="0"/>
              <a:t> </a:t>
            </a:r>
            <a:r>
              <a:rPr lang="en-US" b="1" dirty="0"/>
              <a:t>23</a:t>
            </a:r>
            <a:r>
              <a:rPr lang="en-US" dirty="0"/>
              <a:t>, 540–547 (2017)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Влияние возникновения </a:t>
            </a:r>
            <a:r>
              <a:rPr lang="ru-RU" b="1" dirty="0" err="1">
                <a:solidFill>
                  <a:schemeClr val="accent1"/>
                </a:solidFill>
              </a:rPr>
              <a:t>иммуноопосредованных</a:t>
            </a:r>
            <a:r>
              <a:rPr lang="ru-RU" b="1" dirty="0">
                <a:solidFill>
                  <a:schemeClr val="accent1"/>
                </a:solidFill>
              </a:rPr>
              <a:t> нежелательных явлений на эффективность иммунотерапии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F77AFB-FCB3-4257-B5C0-ABA0E50EA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9" t="44654" r="26071" b="15962"/>
          <a:stretch/>
        </p:blipFill>
        <p:spPr>
          <a:xfrm>
            <a:off x="250372" y="1502002"/>
            <a:ext cx="11074400" cy="4904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D9BBCA-891A-4833-939D-BE2C670B670D}"/>
              </a:ext>
            </a:extLst>
          </p:cNvPr>
          <p:cNvSpPr txBox="1"/>
          <p:nvPr/>
        </p:nvSpPr>
        <p:spPr>
          <a:xfrm>
            <a:off x="478971" y="6168571"/>
            <a:ext cx="1146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</a:t>
            </a:r>
            <a:r>
              <a:rPr lang="en-US" dirty="0"/>
              <a:t>Takeo Fuji</a:t>
            </a:r>
            <a:r>
              <a:rPr lang="ru-RU" dirty="0"/>
              <a:t> </a:t>
            </a:r>
            <a:r>
              <a:rPr lang="en-US" dirty="0"/>
              <a:t>et al. Incidence of immune-related adverse events and its association with treatment outcomes: the MD Anderson Cancer Center experience. </a:t>
            </a:r>
            <a:r>
              <a:rPr lang="en-US" u="sng" dirty="0">
                <a:hlinkClick r:id="rId3" tooltip="Investigational new drugs."/>
              </a:rPr>
              <a:t>Invest New Drugs.</a:t>
            </a:r>
            <a:r>
              <a:rPr lang="en-US" dirty="0"/>
              <a:t> 2017 Nov 21.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516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4" y="0"/>
            <a:ext cx="123371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Влияние терапии кортикостероидами на ответ на иммунотерапию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CF7F18-82AF-4867-8EA9-BC3A3885A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" t="21938" r="41264" b="10948"/>
          <a:stretch/>
        </p:blipFill>
        <p:spPr>
          <a:xfrm>
            <a:off x="2460170" y="1325563"/>
            <a:ext cx="7126513" cy="4656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A2AA40-4D34-4B5A-B6DC-32904483E1F2}"/>
              </a:ext>
            </a:extLst>
          </p:cNvPr>
          <p:cNvSpPr txBox="1"/>
          <p:nvPr/>
        </p:nvSpPr>
        <p:spPr>
          <a:xfrm>
            <a:off x="203201" y="6096000"/>
            <a:ext cx="1198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Из доклада д.м.н. Проценко Светланы Анатольевны «</a:t>
            </a:r>
            <a:r>
              <a:rPr lang="ru-RU" dirty="0" err="1"/>
              <a:t>Иммуноопосредованные</a:t>
            </a:r>
            <a:r>
              <a:rPr lang="ru-RU" dirty="0"/>
              <a:t> нежелательные явления». </a:t>
            </a:r>
          </a:p>
          <a:p>
            <a:r>
              <a:rPr lang="ru-RU" dirty="0"/>
              <a:t>Научно-практическая школа "Меланома кожи: современная диагностика и лечение« 2016</a:t>
            </a:r>
          </a:p>
        </p:txBody>
      </p:sp>
    </p:spTree>
    <p:extLst>
      <p:ext uri="{BB962C8B-B14F-4D97-AF65-F5344CB8AC3E}">
        <p14:creationId xmlns:p14="http://schemas.microsoft.com/office/powerpoint/2010/main" val="329215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Наблюдение после окончания терапии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5771485-ED55-48FE-93ED-4D6546B90E2A}"/>
              </a:ext>
            </a:extLst>
          </p:cNvPr>
          <p:cNvSpPr/>
          <p:nvPr/>
        </p:nvSpPr>
        <p:spPr>
          <a:xfrm>
            <a:off x="0" y="1868403"/>
            <a:ext cx="121920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После окончания иммунотерапии мониторинг за пациентом с целью оценки возможных </a:t>
            </a:r>
            <a:r>
              <a:rPr lang="ru-RU" sz="2400" dirty="0" err="1"/>
              <a:t>иНЯ</a:t>
            </a:r>
            <a:r>
              <a:rPr lang="ru-RU" sz="2400" dirty="0"/>
              <a:t> должен проводиться в течение не менее 3 мес. с использованием графика, аналогичного графику во время терапии.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87A966-7413-4D3E-908B-760D2EA911AD}"/>
              </a:ext>
            </a:extLst>
          </p:cNvPr>
          <p:cNvSpPr txBox="1"/>
          <p:nvPr/>
        </p:nvSpPr>
        <p:spPr>
          <a:xfrm>
            <a:off x="203200" y="5750004"/>
            <a:ext cx="1178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* Практические рекомендации общества </a:t>
            </a:r>
            <a:r>
              <a:rPr lang="en-US" sz="2400" dirty="0"/>
              <a:t>RUSSCO </a:t>
            </a:r>
            <a:r>
              <a:rPr lang="ru-RU" sz="2400" dirty="0"/>
              <a:t>по коррекции </a:t>
            </a:r>
            <a:r>
              <a:rPr lang="ru-RU" sz="2400" dirty="0" err="1"/>
              <a:t>иммуноопосредованных</a:t>
            </a:r>
            <a:r>
              <a:rPr lang="ru-RU" sz="2400" dirty="0"/>
              <a:t> нежелательных реакций 2017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668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85" y="210343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8485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E4D94E-9DCA-4C9C-9C14-221ADC106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9465" r="26038" b="32337"/>
          <a:stretch/>
        </p:blipFill>
        <p:spPr>
          <a:xfrm>
            <a:off x="4976591" y="80889"/>
            <a:ext cx="6802052" cy="6099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7" y="1895310"/>
            <a:ext cx="3200400" cy="306738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Актуальность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60987E-EDF9-4261-827C-2FD6E1C5A45D}"/>
              </a:ext>
            </a:extLst>
          </p:cNvPr>
          <p:cNvSpPr txBox="1"/>
          <p:nvPr/>
        </p:nvSpPr>
        <p:spPr>
          <a:xfrm>
            <a:off x="2152582" y="6211669"/>
            <a:ext cx="1003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</a:t>
            </a:r>
            <a:r>
              <a:rPr lang="en-US" dirty="0"/>
              <a:t>J.M. </a:t>
            </a:r>
            <a:r>
              <a:rPr lang="en-US" dirty="0" err="1"/>
              <a:t>Michot</a:t>
            </a:r>
            <a:r>
              <a:rPr lang="ru-RU" dirty="0"/>
              <a:t>, </a:t>
            </a:r>
            <a:r>
              <a:rPr lang="en-US" dirty="0"/>
              <a:t>Immune-related adverse events with immune checkpoint blockade: a comprehensive review</a:t>
            </a:r>
            <a:r>
              <a:rPr lang="ru-RU" dirty="0"/>
              <a:t>. </a:t>
            </a:r>
            <a:r>
              <a:rPr lang="en-US" dirty="0"/>
              <a:t>European Journal of Cancer 54 (2016) 139</a:t>
            </a:r>
            <a:r>
              <a:rPr lang="ru-RU" dirty="0"/>
              <a:t>-</a:t>
            </a:r>
            <a:r>
              <a:rPr lang="en-US" dirty="0"/>
              <a:t>148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140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Эффективность иммунотерапии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метастатической меланомы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DF13FD-BEE3-47E8-8EAD-EA569E09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3" t="33017" r="29616" b="32299"/>
          <a:stretch/>
        </p:blipFill>
        <p:spPr>
          <a:xfrm>
            <a:off x="730526" y="1420428"/>
            <a:ext cx="10730948" cy="4602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9F2548-20F5-4088-92B4-8807B886F007}"/>
              </a:ext>
            </a:extLst>
          </p:cNvPr>
          <p:cNvSpPr txBox="1"/>
          <p:nvPr/>
        </p:nvSpPr>
        <p:spPr>
          <a:xfrm>
            <a:off x="178904" y="6087315"/>
            <a:ext cx="1183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</a:t>
            </a:r>
            <a:r>
              <a:rPr lang="en-US" dirty="0"/>
              <a:t>Larkin J, Hodi FS, </a:t>
            </a:r>
            <a:r>
              <a:rPr lang="en-US" dirty="0" err="1"/>
              <a:t>Wolchok</a:t>
            </a:r>
            <a:r>
              <a:rPr lang="en-US" dirty="0"/>
              <a:t> JD. Combined </a:t>
            </a:r>
            <a:r>
              <a:rPr lang="en-US" dirty="0" err="1"/>
              <a:t>Nivolumab</a:t>
            </a:r>
            <a:r>
              <a:rPr lang="en-US" dirty="0"/>
              <a:t> and Ipilimumab or Monotherapy in Untreated Melanoma.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 </a:t>
            </a:r>
            <a:r>
              <a:rPr lang="en-US" dirty="0"/>
              <a:t>2015;373(13):1270-1271.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95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86"/>
            <a:ext cx="12192000" cy="10786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Наиболее частые </a:t>
            </a:r>
            <a:r>
              <a:rPr lang="ru-RU" sz="4000" b="1" dirty="0" err="1">
                <a:solidFill>
                  <a:schemeClr val="accent1"/>
                </a:solidFill>
              </a:rPr>
              <a:t>иммуноопосредованные</a:t>
            </a:r>
            <a:r>
              <a:rPr lang="ru-RU" sz="4000" b="1" dirty="0">
                <a:solidFill>
                  <a:schemeClr val="accent1"/>
                </a:solidFill>
              </a:rPr>
              <a:t> нежелательные явления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7C8B95-86F2-4A2D-B560-903931EDD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9" t="36123" r="51855" b="19555"/>
          <a:stretch/>
        </p:blipFill>
        <p:spPr>
          <a:xfrm>
            <a:off x="0" y="1085143"/>
            <a:ext cx="4586748" cy="51915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1EC865-68A2-40D4-8425-B9D4A87AE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83" t="42791" r="50000" b="21707"/>
          <a:stretch/>
        </p:blipFill>
        <p:spPr>
          <a:xfrm>
            <a:off x="4586748" y="1085143"/>
            <a:ext cx="6843251" cy="5525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E53ADA-659C-4DE6-AAFA-639E8EAA46D7}"/>
              </a:ext>
            </a:extLst>
          </p:cNvPr>
          <p:cNvSpPr txBox="1"/>
          <p:nvPr/>
        </p:nvSpPr>
        <p:spPr>
          <a:xfrm>
            <a:off x="0" y="627673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</a:t>
            </a:r>
            <a:r>
              <a:rPr lang="en-US" dirty="0"/>
              <a:t>J.M. </a:t>
            </a:r>
            <a:r>
              <a:rPr lang="en-US" dirty="0" err="1"/>
              <a:t>Michot</a:t>
            </a:r>
            <a:r>
              <a:rPr lang="en-US" dirty="0"/>
              <a:t> et al. European Journal of Cancer 54 (2016)</a:t>
            </a:r>
            <a:endParaRPr lang="ru-RU" dirty="0"/>
          </a:p>
          <a:p>
            <a:r>
              <a:rPr lang="en-US" dirty="0"/>
              <a:t> 139</a:t>
            </a:r>
            <a:r>
              <a:rPr lang="ru-RU" dirty="0"/>
              <a:t>-</a:t>
            </a:r>
            <a:r>
              <a:rPr lang="en-US" dirty="0"/>
              <a:t>148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30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32185" y="2154991"/>
            <a:ext cx="6114805" cy="18048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Частота возникновения различных </a:t>
            </a:r>
            <a:r>
              <a:rPr lang="ru-RU" sz="2800" b="1" dirty="0" err="1">
                <a:solidFill>
                  <a:schemeClr val="accent1"/>
                </a:solidFill>
              </a:rPr>
              <a:t>иммуноопосредованных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/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ru-RU" sz="2800" b="1" dirty="0">
                <a:solidFill>
                  <a:schemeClr val="accent1"/>
                </a:solidFill>
              </a:rPr>
              <a:t>нежелательных явлений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B6F7627-C1F3-4AE8-BD01-EC4D05265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" t="29169" r="40653" b="16892"/>
          <a:stretch/>
        </p:blipFill>
        <p:spPr>
          <a:xfrm>
            <a:off x="0" y="247834"/>
            <a:ext cx="10694482" cy="56191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BA9618-EABF-404F-9F1D-D72FC0CBE0D6}"/>
              </a:ext>
            </a:extLst>
          </p:cNvPr>
          <p:cNvSpPr txBox="1"/>
          <p:nvPr/>
        </p:nvSpPr>
        <p:spPr>
          <a:xfrm>
            <a:off x="106017" y="5885585"/>
            <a:ext cx="11979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</a:t>
            </a:r>
            <a:r>
              <a:rPr lang="ru-RU" sz="1400" dirty="0"/>
              <a:t>Адаптировано из </a:t>
            </a:r>
            <a:r>
              <a:rPr lang="en-US" sz="1400" dirty="0" err="1"/>
              <a:t>Vivek</a:t>
            </a:r>
            <a:r>
              <a:rPr lang="en-US" sz="1400" dirty="0"/>
              <a:t> Kumar et al. MINI REVIEW Current Diagnosis and Management of Immune Related Adverse Events (</a:t>
            </a:r>
            <a:r>
              <a:rPr lang="en-US" sz="1400" dirty="0" err="1"/>
              <a:t>irAEs</a:t>
            </a:r>
            <a:r>
              <a:rPr lang="en-US" sz="1400" dirty="0"/>
              <a:t>) Induced by Immune Checkpoint </a:t>
            </a:r>
            <a:r>
              <a:rPr lang="en-US" sz="1400" dirty="0" err="1"/>
              <a:t>Ingibitor</a:t>
            </a:r>
            <a:r>
              <a:rPr lang="en-US" sz="1400" dirty="0"/>
              <a:t> Therapy. Frontiers in Pharmacology February 2017, Volume 8, Article 49.</a:t>
            </a:r>
          </a:p>
          <a:p>
            <a:r>
              <a:rPr lang="en-US" sz="1400" dirty="0"/>
              <a:t>* </a:t>
            </a:r>
            <a:r>
              <a:rPr lang="ru-RU" sz="1400" dirty="0"/>
              <a:t>Дополнено из </a:t>
            </a:r>
            <a:r>
              <a:rPr lang="en-US" sz="1400" dirty="0"/>
              <a:t>A.M.M. </a:t>
            </a:r>
            <a:r>
              <a:rPr lang="en-US" sz="1400" dirty="0" err="1"/>
              <a:t>Eggermont</a:t>
            </a:r>
            <a:r>
              <a:rPr lang="ru-RU" sz="1400" dirty="0"/>
              <a:t> </a:t>
            </a:r>
            <a:r>
              <a:rPr lang="en-US" sz="1400" dirty="0"/>
              <a:t>et al. Prolonged Survival in Stage III Melanoma with Ipilimumab Adjuvant Therapy.</a:t>
            </a:r>
          </a:p>
          <a:p>
            <a:r>
              <a:rPr lang="en-US" sz="1400" dirty="0"/>
              <a:t>N </a:t>
            </a:r>
            <a:r>
              <a:rPr lang="en-US" sz="1400" dirty="0" err="1"/>
              <a:t>Engl</a:t>
            </a:r>
            <a:r>
              <a:rPr lang="en-US" sz="1400" dirty="0"/>
              <a:t> J Med 2016; 375:1845-1855.</a:t>
            </a:r>
            <a:endParaRPr lang="ru-RU" sz="14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EA176CA-191A-4327-86FA-0E8277F96B16}"/>
              </a:ext>
            </a:extLst>
          </p:cNvPr>
          <p:cNvCxnSpPr/>
          <p:nvPr/>
        </p:nvCxnSpPr>
        <p:spPr>
          <a:xfrm>
            <a:off x="2728452" y="0"/>
            <a:ext cx="0" cy="588558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74C5AE5A-27DA-4B1E-B687-73C325C8D251}"/>
              </a:ext>
            </a:extLst>
          </p:cNvPr>
          <p:cNvCxnSpPr/>
          <p:nvPr/>
        </p:nvCxnSpPr>
        <p:spPr>
          <a:xfrm>
            <a:off x="4635910" y="-18616"/>
            <a:ext cx="0" cy="588558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60FD1857-8D98-4B72-A7E2-B49D714159ED}"/>
              </a:ext>
            </a:extLst>
          </p:cNvPr>
          <p:cNvCxnSpPr/>
          <p:nvPr/>
        </p:nvCxnSpPr>
        <p:spPr>
          <a:xfrm>
            <a:off x="6553200" y="-18617"/>
            <a:ext cx="0" cy="588558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F2D4370D-5540-4856-BC7D-2B69ECBAE5D0}"/>
              </a:ext>
            </a:extLst>
          </p:cNvPr>
          <p:cNvCxnSpPr/>
          <p:nvPr/>
        </p:nvCxnSpPr>
        <p:spPr>
          <a:xfrm>
            <a:off x="7924800" y="-18618"/>
            <a:ext cx="0" cy="588558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DDD193F5-50A0-4D85-BB4B-72449BA15EDC}"/>
              </a:ext>
            </a:extLst>
          </p:cNvPr>
          <p:cNvCxnSpPr/>
          <p:nvPr/>
        </p:nvCxnSpPr>
        <p:spPr>
          <a:xfrm>
            <a:off x="9325897" y="-18619"/>
            <a:ext cx="0" cy="588558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7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80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1"/>
                </a:solidFill>
              </a:rPr>
              <a:t>Биомаркеры</a:t>
            </a:r>
            <a:r>
              <a:rPr lang="ru-RU" b="1" dirty="0">
                <a:solidFill>
                  <a:schemeClr val="accent1"/>
                </a:solidFill>
              </a:rPr>
              <a:t> возникновения гастроинтестинальной токсичности на анти-</a:t>
            </a:r>
            <a:r>
              <a:rPr lang="en-US" b="1" dirty="0">
                <a:solidFill>
                  <a:schemeClr val="accent1"/>
                </a:solidFill>
              </a:rPr>
              <a:t>CTLA-4 </a:t>
            </a:r>
            <a:r>
              <a:rPr lang="ru-RU" b="1" dirty="0">
                <a:solidFill>
                  <a:schemeClr val="accent1"/>
                </a:solidFill>
              </a:rPr>
              <a:t>терапии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0C201C-B253-4092-A916-536719833508}"/>
              </a:ext>
            </a:extLst>
          </p:cNvPr>
          <p:cNvSpPr txBox="1"/>
          <p:nvPr/>
        </p:nvSpPr>
        <p:spPr>
          <a:xfrm>
            <a:off x="377371" y="1383363"/>
            <a:ext cx="10943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ru-RU" dirty="0"/>
              <a:t>Повышение экспрессии </a:t>
            </a:r>
            <a:r>
              <a:rPr lang="en-US" dirty="0"/>
              <a:t>CD177</a:t>
            </a:r>
            <a:r>
              <a:rPr lang="ru-RU" dirty="0"/>
              <a:t> и </a:t>
            </a:r>
            <a:r>
              <a:rPr lang="en-US" dirty="0"/>
              <a:t>CEACAM1</a:t>
            </a:r>
            <a:r>
              <a:rPr lang="ru-RU" dirty="0"/>
              <a:t> более чем в 1,5 раза</a:t>
            </a:r>
            <a:r>
              <a:rPr lang="en-US" dirty="0"/>
              <a:t> </a:t>
            </a:r>
            <a:r>
              <a:rPr lang="ru-RU" dirty="0"/>
              <a:t>в крови в процессе иммунотерапии (</a:t>
            </a:r>
            <a:r>
              <a:rPr lang="en-US" i="1" dirty="0"/>
              <a:t>p</a:t>
            </a:r>
            <a:r>
              <a:rPr lang="en-US" dirty="0"/>
              <a:t> ≤ 0.05</a:t>
            </a:r>
            <a:r>
              <a:rPr lang="ru-RU" dirty="0"/>
              <a:t>);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ru-RU" dirty="0"/>
              <a:t> Повышение абсолютного и относительного количества эозинофилов к 4 и 7 неделе терапии (p = 0,032 и p = 0,007 соответственно);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/>
              <a:t> </a:t>
            </a:r>
            <a:r>
              <a:rPr lang="ru-RU" dirty="0"/>
              <a:t>Повышение сывороточного </a:t>
            </a:r>
            <a:r>
              <a:rPr lang="en-US" dirty="0"/>
              <a:t>IL-17 </a:t>
            </a:r>
            <a:r>
              <a:rPr lang="ru-RU" dirty="0"/>
              <a:t>к 7 и 12 неделям (</a:t>
            </a:r>
            <a:r>
              <a:rPr lang="en-US" dirty="0"/>
              <a:t>p=0.007</a:t>
            </a:r>
            <a:r>
              <a:rPr lang="ru-RU" dirty="0"/>
              <a:t> и </a:t>
            </a:r>
            <a:r>
              <a:rPr lang="en-US" dirty="0"/>
              <a:t>p=0.02</a:t>
            </a:r>
            <a:r>
              <a:rPr lang="ru-RU" dirty="0"/>
              <a:t> соответственно</a:t>
            </a:r>
            <a:r>
              <a:rPr lang="en-US" dirty="0"/>
              <a:t>)</a:t>
            </a:r>
            <a:r>
              <a:rPr lang="ru-RU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515B37-F34F-4792-96B2-18AFEE192875}"/>
              </a:ext>
            </a:extLst>
          </p:cNvPr>
          <p:cNvSpPr txBox="1"/>
          <p:nvPr/>
        </p:nvSpPr>
        <p:spPr>
          <a:xfrm>
            <a:off x="493486" y="4645343"/>
            <a:ext cx="1148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Ни один маркер не рекомендован для использования в клинической практике!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CD1958-36ED-47A5-ABF0-F5A0A6FE771E}"/>
              </a:ext>
            </a:extLst>
          </p:cNvPr>
          <p:cNvSpPr txBox="1"/>
          <p:nvPr/>
        </p:nvSpPr>
        <p:spPr>
          <a:xfrm>
            <a:off x="0" y="518205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hlinkClick r:id="rId3"/>
              </a:rPr>
              <a:t>Vafa</a:t>
            </a:r>
            <a:r>
              <a:rPr lang="en-US" sz="1600" dirty="0">
                <a:hlinkClick r:id="rId3"/>
              </a:rPr>
              <a:t> </a:t>
            </a:r>
            <a:r>
              <a:rPr lang="en-US" sz="1600" dirty="0" err="1">
                <a:hlinkClick r:id="rId3"/>
              </a:rPr>
              <a:t>Shahabi</a:t>
            </a:r>
            <a:r>
              <a:rPr lang="ru-RU" sz="1600" dirty="0"/>
              <a:t> </a:t>
            </a:r>
            <a:r>
              <a:rPr lang="en-US" sz="1600" dirty="0"/>
              <a:t>et al. Gene expression profiling of whole blood in </a:t>
            </a:r>
            <a:r>
              <a:rPr lang="en-US" sz="1600" dirty="0" err="1"/>
              <a:t>ipilimumab</a:t>
            </a:r>
            <a:r>
              <a:rPr lang="en-US" sz="1600" dirty="0"/>
              <a:t>-treated patients for identification of potential biomarkers of immune-related gastrointestinal adverse events. </a:t>
            </a:r>
            <a:r>
              <a:rPr lang="en-US" sz="1600" dirty="0">
                <a:hlinkClick r:id="rId4"/>
              </a:rPr>
              <a:t>J </a:t>
            </a:r>
            <a:r>
              <a:rPr lang="en-US" sz="1600" dirty="0" err="1">
                <a:hlinkClick r:id="rId4"/>
              </a:rPr>
              <a:t>Transl</a:t>
            </a:r>
            <a:r>
              <a:rPr lang="en-US" sz="1600" dirty="0">
                <a:hlinkClick r:id="rId4"/>
              </a:rPr>
              <a:t> Med</a:t>
            </a:r>
            <a:r>
              <a:rPr lang="en-US" sz="1600" dirty="0"/>
              <a:t>. 2013; 11: 75.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Katja Schindler</a:t>
            </a:r>
            <a:r>
              <a:rPr lang="en-US" sz="1600" dirty="0"/>
              <a:t> et al. Correlation of absolute and relative eosinophil counts with immune-related adverse events in melanoma patients treated with </a:t>
            </a:r>
            <a:r>
              <a:rPr lang="en-US" sz="1600" dirty="0" err="1"/>
              <a:t>ipilimumab</a:t>
            </a:r>
            <a:r>
              <a:rPr lang="en-US" sz="1600" dirty="0"/>
              <a:t>. Journal of Clinical Oncology 32, no. 15_suppl (May 2014) 9096-9096.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6"/>
              </a:rPr>
              <a:t>M. K. Callahan</a:t>
            </a:r>
            <a:r>
              <a:rPr lang="en-US" sz="1600" dirty="0"/>
              <a:t> et al. Evaluation of serum IL-17 levels during </a:t>
            </a:r>
            <a:r>
              <a:rPr lang="en-US" sz="1600" dirty="0" err="1"/>
              <a:t>ipilimumab</a:t>
            </a:r>
            <a:r>
              <a:rPr lang="en-US" sz="1600" dirty="0"/>
              <a:t> therapy: Correlation with colitis. Journal of Clinical Oncology 29, no. 15_suppl (May 2011) 2505-2505.</a:t>
            </a:r>
          </a:p>
        </p:txBody>
      </p:sp>
    </p:spTree>
    <p:extLst>
      <p:ext uri="{BB962C8B-B14F-4D97-AF65-F5344CB8AC3E}">
        <p14:creationId xmlns:p14="http://schemas.microsoft.com/office/powerpoint/2010/main" val="310552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01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Кинетика возникновения </a:t>
            </a:r>
            <a:r>
              <a:rPr lang="ru-RU" b="1" dirty="0" err="1">
                <a:solidFill>
                  <a:schemeClr val="accent1"/>
                </a:solidFill>
              </a:rPr>
              <a:t>иммуноопосредованных</a:t>
            </a:r>
            <a:r>
              <a:rPr lang="ru-RU" b="1" dirty="0">
                <a:solidFill>
                  <a:schemeClr val="accent1"/>
                </a:solidFill>
              </a:rPr>
              <a:t> нежелательных явлений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943B21-6649-40EB-9583-10EC81513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3" t="50000" r="52738" b="23373"/>
          <a:stretch/>
        </p:blipFill>
        <p:spPr>
          <a:xfrm>
            <a:off x="0" y="1701875"/>
            <a:ext cx="6096000" cy="4034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FDE3E5-F344-4764-BE68-D22A684DC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3" t="35337" r="28571" b="12786"/>
          <a:stretch/>
        </p:blipFill>
        <p:spPr>
          <a:xfrm>
            <a:off x="6096000" y="1855193"/>
            <a:ext cx="5747656" cy="4011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72D2F8-6CC7-40A1-87AB-F9865312EB1B}"/>
              </a:ext>
            </a:extLst>
          </p:cNvPr>
          <p:cNvSpPr txBox="1"/>
          <p:nvPr/>
        </p:nvSpPr>
        <p:spPr>
          <a:xfrm>
            <a:off x="290286" y="6086632"/>
            <a:ext cx="1190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</a:t>
            </a:r>
            <a:r>
              <a:rPr lang="fi-FI" dirty="0"/>
              <a:t>J. B. A. G. Haanen</a:t>
            </a:r>
            <a:r>
              <a:rPr lang="ru-RU" dirty="0"/>
              <a:t> </a:t>
            </a:r>
            <a:r>
              <a:rPr lang="en-US" dirty="0"/>
              <a:t>et al. Management of toxicities from immunotherapy: ESMO Clinical Practice Guidelines for diagnosis, treatment and follow-up. Annals of Oncology 28 (Supplement 4): 119–142, 2017.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41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98AE8-3482-4A49-8C08-EE32FA6B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43" y="1619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Объем лабораторных методов диагностики перед началом иммунотерапии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31CDE4-03EC-481D-817A-3B123A58B7BB}"/>
              </a:ext>
            </a:extLst>
          </p:cNvPr>
          <p:cNvSpPr txBox="1"/>
          <p:nvPr/>
        </p:nvSpPr>
        <p:spPr>
          <a:xfrm>
            <a:off x="130629" y="1335314"/>
            <a:ext cx="1187268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ru-RU" dirty="0"/>
              <a:t>Общий анализ крови;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ru-RU" dirty="0"/>
              <a:t>Биохимический анализ крови: глюкоза, </a:t>
            </a:r>
            <a:r>
              <a:rPr lang="en-US" dirty="0" err="1"/>
              <a:t>Hb</a:t>
            </a:r>
            <a:r>
              <a:rPr lang="en-US" dirty="0"/>
              <a:t>, Na, K,</a:t>
            </a:r>
            <a:r>
              <a:rPr lang="ru-RU" dirty="0"/>
              <a:t> креатинин, билирубин, АСТ, АЛТ, ЛДГ;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ru-RU" dirty="0"/>
              <a:t>Гормональный профиль: ТТГ, Т3, Т4, АКТГ (</a:t>
            </a:r>
            <a:r>
              <a:rPr lang="ru-RU" dirty="0" err="1"/>
              <a:t>ипилимумаб</a:t>
            </a:r>
            <a:r>
              <a:rPr lang="ru-RU" dirty="0"/>
              <a:t>), Амилаза  и Липаза (анти-</a:t>
            </a:r>
            <a:r>
              <a:rPr lang="en-US" dirty="0"/>
              <a:t>PD-1/PD-L1),  </a:t>
            </a:r>
            <a:r>
              <a:rPr lang="ru-RU" dirty="0"/>
              <a:t>ФСГ(</a:t>
            </a:r>
            <a:r>
              <a:rPr lang="ru-RU" dirty="0" err="1"/>
              <a:t>ипи</a:t>
            </a:r>
            <a:r>
              <a:rPr lang="ru-RU" dirty="0"/>
              <a:t>), кортизол (</a:t>
            </a:r>
            <a:r>
              <a:rPr lang="ru-RU" dirty="0" err="1"/>
              <a:t>ипи</a:t>
            </a:r>
            <a:r>
              <a:rPr lang="ru-RU" dirty="0"/>
              <a:t>) и ЛТГ (</a:t>
            </a:r>
            <a:r>
              <a:rPr lang="ru-RU" dirty="0" err="1"/>
              <a:t>ипи</a:t>
            </a:r>
            <a:r>
              <a:rPr lang="ru-RU" dirty="0"/>
              <a:t>), Тестостерон (</a:t>
            </a:r>
            <a:r>
              <a:rPr lang="ru-RU" dirty="0" err="1"/>
              <a:t>ипи</a:t>
            </a:r>
            <a:r>
              <a:rPr lang="ru-RU" dirty="0"/>
              <a:t>);</a:t>
            </a:r>
            <a:endParaRPr lang="en-US" dirty="0"/>
          </a:p>
          <a:p>
            <a:pPr marL="285750" indent="-285750">
              <a:lnSpc>
                <a:spcPct val="250000"/>
              </a:lnSpc>
              <a:buFontTx/>
              <a:buChar char="-"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B5F6C5-9763-4567-B0F0-89CD74776CF5}"/>
              </a:ext>
            </a:extLst>
          </p:cNvPr>
          <p:cNvSpPr txBox="1"/>
          <p:nvPr/>
        </p:nvSpPr>
        <p:spPr>
          <a:xfrm>
            <a:off x="130629" y="6063522"/>
            <a:ext cx="1190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</a:t>
            </a:r>
            <a:r>
              <a:rPr lang="fi-FI" dirty="0"/>
              <a:t>J. B. A. G. Haanen</a:t>
            </a:r>
            <a:r>
              <a:rPr lang="ru-RU" dirty="0"/>
              <a:t> </a:t>
            </a:r>
            <a:r>
              <a:rPr lang="en-US" dirty="0"/>
              <a:t>et al. Management of toxicities from immunotherapy: ESMO Clinical Practice Guidelines for diagnosis, treatment and follow-up. Annals of Oncology 28 (Supplement 4): 119–142, 2017.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154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1557</Words>
  <Application>Microsoft Office PowerPoint</Application>
  <PresentationFormat>Широкоэкранный</PresentationFormat>
  <Paragraphs>170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Иммуноопосредованные нежелательные явления ингибиторов контрольных точек иммунной системы</vt:lpstr>
      <vt:lpstr>Ингибиторы иммунных контрольных точек</vt:lpstr>
      <vt:lpstr>Актуальность</vt:lpstr>
      <vt:lpstr>Эффективность иммунотерапии  метастатической меланомы</vt:lpstr>
      <vt:lpstr>Наиболее частые иммуноопосредованные нежелательные явления</vt:lpstr>
      <vt:lpstr>Частота возникновения различных иммуноопосредованных  нежелательных явлений</vt:lpstr>
      <vt:lpstr>Биомаркеры возникновения гастроинтестинальной токсичности на анти-CTLA-4 терапии</vt:lpstr>
      <vt:lpstr>Кинетика возникновения иммуноопосредованных нежелательных явлений</vt:lpstr>
      <vt:lpstr>Объем лабораторных методов диагностики перед началом иммунотерапии</vt:lpstr>
      <vt:lpstr>Презентация PowerPoint</vt:lpstr>
      <vt:lpstr>Презентация PowerPoint</vt:lpstr>
      <vt:lpstr>Гастроинтестинальные нежелательные явления</vt:lpstr>
      <vt:lpstr>Алгоритм ведения пациента с гастроинтестинальной токсичностью</vt:lpstr>
      <vt:lpstr>Гепатотоксичность</vt:lpstr>
      <vt:lpstr>Гипо- и гипертиреоз</vt:lpstr>
      <vt:lpstr>Гипофизит</vt:lpstr>
      <vt:lpstr>Пневмонит</vt:lpstr>
      <vt:lpstr>Рентгенологическая картина пневмонита</vt:lpstr>
      <vt:lpstr>Влияние возникновения иммуноопосредованных нежелательных явлений на общую выживаемость</vt:lpstr>
      <vt:lpstr>Влияние возникновения иммуноопосредованных нежелательных явлений на эффективность иммунотерапии</vt:lpstr>
      <vt:lpstr>Влияние терапии кортикостероидами на ответ на иммунотерапию</vt:lpstr>
      <vt:lpstr>Наблюдение после окончания терапии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Иммуноопосредованные нежелательные явления ингибиторов контрольных точек иммунной системы</dc:title>
  <dc:creator>Ярослав Жуликов</dc:creator>
  <cp:lastModifiedBy>Алексей</cp:lastModifiedBy>
  <cp:revision>51</cp:revision>
  <dcterms:created xsi:type="dcterms:W3CDTF">2017-12-17T23:08:44Z</dcterms:created>
  <dcterms:modified xsi:type="dcterms:W3CDTF">2018-10-15T19:24:59Z</dcterms:modified>
</cp:coreProperties>
</file>