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39"/>
  </p:notesMasterIdLst>
  <p:sldIdLst>
    <p:sldId id="256" r:id="rId2"/>
    <p:sldId id="366" r:id="rId3"/>
    <p:sldId id="367" r:id="rId4"/>
    <p:sldId id="338" r:id="rId5"/>
    <p:sldId id="369" r:id="rId6"/>
    <p:sldId id="368" r:id="rId7"/>
    <p:sldId id="375" r:id="rId8"/>
    <p:sldId id="370" r:id="rId9"/>
    <p:sldId id="342" r:id="rId10"/>
    <p:sldId id="376" r:id="rId11"/>
    <p:sldId id="377" r:id="rId12"/>
    <p:sldId id="378" r:id="rId13"/>
    <p:sldId id="349" r:id="rId14"/>
    <p:sldId id="350" r:id="rId15"/>
    <p:sldId id="351" r:id="rId16"/>
    <p:sldId id="352" r:id="rId17"/>
    <p:sldId id="340" r:id="rId18"/>
    <p:sldId id="341" r:id="rId19"/>
    <p:sldId id="353" r:id="rId20"/>
    <p:sldId id="344" r:id="rId21"/>
    <p:sldId id="354" r:id="rId22"/>
    <p:sldId id="355" r:id="rId23"/>
    <p:sldId id="356" r:id="rId24"/>
    <p:sldId id="361" r:id="rId25"/>
    <p:sldId id="343" r:id="rId26"/>
    <p:sldId id="364" r:id="rId27"/>
    <p:sldId id="363" r:id="rId28"/>
    <p:sldId id="365" r:id="rId29"/>
    <p:sldId id="346" r:id="rId30"/>
    <p:sldId id="379" r:id="rId31"/>
    <p:sldId id="357" r:id="rId32"/>
    <p:sldId id="358" r:id="rId33"/>
    <p:sldId id="359" r:id="rId34"/>
    <p:sldId id="360" r:id="rId35"/>
    <p:sldId id="373" r:id="rId36"/>
    <p:sldId id="374" r:id="rId37"/>
    <p:sldId id="337" r:id="rId38"/>
  </p:sldIdLst>
  <p:sldSz cx="10837863"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6600"/>
    <a:srgbClr val="FF505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2" autoAdjust="0"/>
    <p:restoredTop sz="81818" autoAdjust="0"/>
  </p:normalViewPr>
  <p:slideViewPr>
    <p:cSldViewPr snapToGrid="0">
      <p:cViewPr>
        <p:scale>
          <a:sx n="97" d="100"/>
          <a:sy n="97" d="100"/>
        </p:scale>
        <p:origin x="-1302" y="-72"/>
      </p:cViewPr>
      <p:guideLst>
        <p:guide orient="horz" pos="2160"/>
        <p:guide pos="34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A4CBB2-FEE5-4826-B8C1-33E533A70090}" type="datetimeFigureOut">
              <a:rPr lang="ru-RU" smtClean="0"/>
              <a:pPr/>
              <a:t>20.12.2017</a:t>
            </a:fld>
            <a:endParaRPr lang="ru-RU"/>
          </a:p>
        </p:txBody>
      </p:sp>
      <p:sp>
        <p:nvSpPr>
          <p:cNvPr id="4" name="Образ слайда 3"/>
          <p:cNvSpPr>
            <a:spLocks noGrp="1" noRot="1" noChangeAspect="1"/>
          </p:cNvSpPr>
          <p:nvPr>
            <p:ph type="sldImg" idx="2"/>
          </p:nvPr>
        </p:nvSpPr>
        <p:spPr>
          <a:xfrm>
            <a:off x="990600" y="1143000"/>
            <a:ext cx="4876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7E7DE-9CF4-4185-83AB-57C9966B0981}" type="slidenum">
              <a:rPr lang="ru-RU" smtClean="0"/>
              <a:pPr/>
              <a:t>‹#›</a:t>
            </a:fld>
            <a:endParaRPr lang="ru-RU"/>
          </a:p>
        </p:txBody>
      </p:sp>
    </p:spTree>
    <p:extLst>
      <p:ext uri="{BB962C8B-B14F-4D97-AF65-F5344CB8AC3E}">
        <p14:creationId xmlns:p14="http://schemas.microsoft.com/office/powerpoint/2010/main" val="220798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ntechopen.com/books/melanoma-current-clinical-management-and-future-therapeutics/toxicities-of-new-drugs-for-melanoma-treatment-and-their-managemen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techopen.com/books/melanoma-current-clinical-management-and-future-therapeutics/toxicities-of-new-drugs-for-melanoma-treatment-and-their-managemen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ntechopen.com/books/melanoma-current-clinical-management-and-future-therapeutics/toxicities-of-new-drugs-for-melanoma-treatment-and-their-managemen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ntechopen.com/books/melanoma-current-clinical-management-and-future-therapeutics/toxicities-of-new-drugs-for-melanoma-treatment-and-their-management"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intechopen.com/source/html/48120/media/image3.pn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ntechopen.com/books/melanoma-current-clinical-management-and-future-therapeutics/toxicities-of-new-drugs-for-melanoma-treatment-and-their-managemen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baseline="0" dirty="0" err="1" smtClean="0">
                <a:solidFill>
                  <a:schemeClr val="tx1"/>
                </a:solidFill>
                <a:latin typeface="+mn-lt"/>
                <a:ea typeface="+mn-ea"/>
                <a:cs typeface="+mn-cs"/>
              </a:rPr>
              <a:t>Иммуноопосредованные</a:t>
            </a:r>
            <a:r>
              <a:rPr lang="ru-RU" sz="1200" kern="1200" baseline="0" dirty="0" smtClean="0">
                <a:solidFill>
                  <a:schemeClr val="tx1"/>
                </a:solidFill>
                <a:latin typeface="+mn-lt"/>
                <a:ea typeface="+mn-ea"/>
                <a:cs typeface="+mn-cs"/>
              </a:rPr>
              <a:t> нежелательные явления,</a:t>
            </a:r>
          </a:p>
          <a:p>
            <a:r>
              <a:rPr lang="ru-RU" sz="1200" kern="1200" baseline="0" dirty="0" smtClean="0">
                <a:solidFill>
                  <a:schemeClr val="tx1"/>
                </a:solidFill>
                <a:latin typeface="+mn-lt"/>
                <a:ea typeface="+mn-ea"/>
                <a:cs typeface="+mn-cs"/>
              </a:rPr>
              <a:t>связанные с лечением препаратами, блокирующими</a:t>
            </a:r>
          </a:p>
          <a:p>
            <a:r>
              <a:rPr lang="ru-RU" sz="1200" kern="1200" baseline="0" dirty="0" smtClean="0">
                <a:solidFill>
                  <a:schemeClr val="tx1"/>
                </a:solidFill>
                <a:latin typeface="+mn-lt"/>
                <a:ea typeface="+mn-ea"/>
                <a:cs typeface="+mn-cs"/>
              </a:rPr>
              <a:t>контрольные точки Т-лимфоцитов</a:t>
            </a:r>
            <a:endParaRPr lang="ru-RU" dirty="0"/>
          </a:p>
        </p:txBody>
      </p:sp>
      <p:sp>
        <p:nvSpPr>
          <p:cNvPr id="4" name="Номер слайда 3"/>
          <p:cNvSpPr>
            <a:spLocks noGrp="1"/>
          </p:cNvSpPr>
          <p:nvPr>
            <p:ph type="sldNum" sz="quarter" idx="10"/>
          </p:nvPr>
        </p:nvSpPr>
        <p:spPr/>
        <p:txBody>
          <a:bodyPr/>
          <a:lstStyle/>
          <a:p>
            <a:fld id="{82C7E7DE-9CF4-4185-83AB-57C9966B0981}"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en-US" sz="1200" b="1" i="0" kern="1200" cap="all" dirty="0" smtClean="0">
                <a:solidFill>
                  <a:schemeClr val="tx1"/>
                </a:solidFill>
                <a:latin typeface="+mn-lt"/>
                <a:ea typeface="+mn-ea"/>
                <a:cs typeface="+mn-cs"/>
              </a:rPr>
              <a:t>PHOTOSENSITIVITY</a:t>
            </a:r>
          </a:p>
          <a:p>
            <a:pPr fontAlgn="base"/>
            <a:r>
              <a:rPr lang="en-US" sz="1200" b="0" i="0" kern="1200" dirty="0" smtClean="0">
                <a:solidFill>
                  <a:schemeClr val="tx1"/>
                </a:solidFill>
                <a:latin typeface="+mn-lt"/>
                <a:ea typeface="+mn-ea"/>
                <a:cs typeface="+mn-cs"/>
              </a:rPr>
              <a:t>Photosensitivity is another common phenomenon in </a:t>
            </a:r>
            <a:r>
              <a:rPr lang="en-US" sz="1200" b="0" i="0" kern="1200" dirty="0" err="1" smtClean="0">
                <a:solidFill>
                  <a:schemeClr val="tx1"/>
                </a:solidFill>
                <a:latin typeface="+mn-lt"/>
                <a:ea typeface="+mn-ea"/>
                <a:cs typeface="+mn-cs"/>
              </a:rPr>
              <a:t>Vemurafenib</a:t>
            </a:r>
            <a:r>
              <a:rPr lang="en-US" sz="1200" b="0" i="0" kern="1200" dirty="0" smtClean="0">
                <a:solidFill>
                  <a:schemeClr val="tx1"/>
                </a:solidFill>
                <a:latin typeface="+mn-lt"/>
                <a:ea typeface="+mn-ea"/>
                <a:cs typeface="+mn-cs"/>
              </a:rPr>
              <a:t>-treated patients. Even if this side effect does not represent a life-threatening condition, it can impact on patients’ quality of life and could be difficult to manage [</a:t>
            </a:r>
            <a:r>
              <a:rPr lang="en-US" sz="1200" b="0" i="0" u="none" strike="noStrike" kern="1200" dirty="0" smtClean="0">
                <a:solidFill>
                  <a:schemeClr val="tx1"/>
                </a:solidFill>
                <a:latin typeface="+mn-lt"/>
                <a:ea typeface="+mn-ea"/>
                <a:cs typeface="+mn-cs"/>
                <a:hlinkClick r:id="rId3"/>
              </a:rPr>
              <a:t>14</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rPr>
              <a:t>17</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rPr>
              <a:t>29</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rPr>
              <a:t>30</a:t>
            </a:r>
            <a:r>
              <a:rPr lang="en-US" sz="1200" b="0" i="0" kern="1200" dirty="0" smtClean="0">
                <a:solidFill>
                  <a:schemeClr val="tx1"/>
                </a:solidFill>
                <a:latin typeface="+mn-lt"/>
                <a:ea typeface="+mn-ea"/>
                <a:cs typeface="+mn-cs"/>
              </a:rPr>
              <a:t>]. Painful sunburns are an early phenomenon and may occur after few minutes of sun exposure; UVA seems to play a more prominent role than UVB. In our experience, sunburns were observed in 14% of patients, also after a few days of treatment (</a:t>
            </a:r>
            <a:r>
              <a:rPr lang="en-US" sz="1200" b="0" i="0" u="none" strike="noStrike" kern="1200" dirty="0" smtClean="0">
                <a:solidFill>
                  <a:schemeClr val="tx1"/>
                </a:solidFill>
                <a:latin typeface="+mn-lt"/>
                <a:ea typeface="+mn-ea"/>
                <a:cs typeface="+mn-cs"/>
                <a:hlinkClick r:id="rId3"/>
              </a:rPr>
              <a:t>Figure 5)</a:t>
            </a:r>
            <a:r>
              <a:rPr lang="en-US" sz="1200" b="0" i="0" kern="1200" dirty="0" smtClean="0">
                <a:solidFill>
                  <a:schemeClr val="tx1"/>
                </a:solidFill>
                <a:latin typeface="+mn-lt"/>
                <a:ea typeface="+mn-ea"/>
                <a:cs typeface="+mn-cs"/>
              </a:rPr>
              <a:t>. Patient </a:t>
            </a:r>
            <a:r>
              <a:rPr lang="en-US" sz="1200" b="0" i="0" kern="1200" dirty="0" err="1" smtClean="0">
                <a:solidFill>
                  <a:schemeClr val="tx1"/>
                </a:solidFill>
                <a:latin typeface="+mn-lt"/>
                <a:ea typeface="+mn-ea"/>
                <a:cs typeface="+mn-cs"/>
              </a:rPr>
              <a:t>phototype</a:t>
            </a:r>
            <a:r>
              <a:rPr lang="en-US" sz="1200" b="0" i="0" kern="1200" dirty="0" smtClean="0">
                <a:solidFill>
                  <a:schemeClr val="tx1"/>
                </a:solidFill>
                <a:latin typeface="+mn-lt"/>
                <a:ea typeface="+mn-ea"/>
                <a:cs typeface="+mn-cs"/>
              </a:rPr>
              <a:t> and intensity of sun exposure can concur in the onset of this phenomenon. In our series, all patients who developed sunburns during </a:t>
            </a:r>
            <a:r>
              <a:rPr lang="en-US" sz="1200" b="0" i="0" kern="1200" dirty="0" err="1" smtClean="0">
                <a:solidFill>
                  <a:schemeClr val="tx1"/>
                </a:solidFill>
                <a:latin typeface="+mn-lt"/>
                <a:ea typeface="+mn-ea"/>
                <a:cs typeface="+mn-cs"/>
              </a:rPr>
              <a:t>Vemurafenib</a:t>
            </a:r>
            <a:r>
              <a:rPr lang="en-US" sz="1200" b="0" i="0" kern="1200" dirty="0" smtClean="0">
                <a:solidFill>
                  <a:schemeClr val="tx1"/>
                </a:solidFill>
                <a:latin typeface="+mn-lt"/>
                <a:ea typeface="+mn-ea"/>
                <a:cs typeface="+mn-cs"/>
              </a:rPr>
              <a:t> treatment showed a photo type II [personal unpublished data].</a:t>
            </a:r>
          </a:p>
          <a:p>
            <a:pPr fontAlgn="base"/>
            <a:r>
              <a:rPr lang="en-US" sz="1200" b="0" i="0" kern="1200" dirty="0" smtClean="0">
                <a:solidFill>
                  <a:schemeClr val="tx1"/>
                </a:solidFill>
                <a:latin typeface="+mn-lt"/>
                <a:ea typeface="+mn-ea"/>
                <a:cs typeface="+mn-cs"/>
              </a:rPr>
              <a:t>Sun protection is mandatory in </a:t>
            </a:r>
            <a:r>
              <a:rPr lang="en-US" sz="1200" b="0" i="0" kern="1200" dirty="0" err="1" smtClean="0">
                <a:solidFill>
                  <a:schemeClr val="tx1"/>
                </a:solidFill>
                <a:latin typeface="+mn-lt"/>
                <a:ea typeface="+mn-ea"/>
                <a:cs typeface="+mn-cs"/>
              </a:rPr>
              <a:t>Vemurafenib</a:t>
            </a:r>
            <a:r>
              <a:rPr lang="en-US" sz="1200" b="0" i="0" kern="1200" dirty="0" smtClean="0">
                <a:solidFill>
                  <a:schemeClr val="tx1"/>
                </a:solidFill>
                <a:latin typeface="+mn-lt"/>
                <a:ea typeface="+mn-ea"/>
                <a:cs typeface="+mn-cs"/>
              </a:rPr>
              <a:t>-treated patients, and should be started together with BRAF inhibitor.</a:t>
            </a:r>
          </a:p>
          <a:p>
            <a:pPr fontAlgn="base"/>
            <a:r>
              <a:rPr lang="en-US" sz="1200" b="0" i="0" kern="1200" dirty="0" smtClean="0">
                <a:solidFill>
                  <a:schemeClr val="tx1"/>
                </a:solidFill>
                <a:latin typeface="+mn-lt"/>
                <a:ea typeface="+mn-ea"/>
                <a:cs typeface="+mn-cs"/>
              </a:rPr>
              <a:t>Actinic conjunctivitis is also described as an early as well as a very late side effect.</a:t>
            </a:r>
          </a:p>
          <a:p>
            <a:endParaRPr lang="ru-RU" dirty="0"/>
          </a:p>
        </p:txBody>
      </p:sp>
      <p:sp>
        <p:nvSpPr>
          <p:cNvPr id="4" name="Номер слайда 3"/>
          <p:cNvSpPr>
            <a:spLocks noGrp="1"/>
          </p:cNvSpPr>
          <p:nvPr>
            <p:ph type="sldNum" sz="quarter" idx="10"/>
          </p:nvPr>
        </p:nvSpPr>
        <p:spPr/>
        <p:txBody>
          <a:bodyPr/>
          <a:lstStyle/>
          <a:p>
            <a:fld id="{82C7E7DE-9CF4-4185-83AB-57C9966B0981}" type="slidenum">
              <a:rPr lang="ru-RU" smtClean="0"/>
              <a:pPr/>
              <a:t>28</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baseline="0" dirty="0" smtClean="0">
                <a:solidFill>
                  <a:schemeClr val="tx1"/>
                </a:solidFill>
                <a:latin typeface="+mn-lt"/>
                <a:ea typeface="+mn-ea"/>
                <a:cs typeface="+mn-cs"/>
              </a:rPr>
              <a:t>1 Полная отмена терапии при отсутствии улучшения по прошествии более 12 </a:t>
            </a:r>
            <a:r>
              <a:rPr lang="ru-RU" sz="1200" kern="1200" baseline="0" dirty="0" err="1" smtClean="0">
                <a:solidFill>
                  <a:schemeClr val="tx1"/>
                </a:solidFill>
                <a:latin typeface="+mn-lt"/>
                <a:ea typeface="+mn-ea"/>
                <a:cs typeface="+mn-cs"/>
              </a:rPr>
              <a:t>нед</a:t>
            </a:r>
            <a:r>
              <a:rPr lang="ru-RU" sz="1200" kern="1200" baseline="0" dirty="0" smtClean="0">
                <a:solidFill>
                  <a:schemeClr val="tx1"/>
                </a:solidFill>
                <a:latin typeface="+mn-lt"/>
                <a:ea typeface="+mn-ea"/>
                <a:cs typeface="+mn-cs"/>
              </a:rPr>
              <a:t>.;</a:t>
            </a:r>
          </a:p>
          <a:p>
            <a:r>
              <a:rPr lang="ru-RU" sz="1200" kern="1200" baseline="0" dirty="0" smtClean="0">
                <a:solidFill>
                  <a:schemeClr val="tx1"/>
                </a:solidFill>
                <a:latin typeface="+mn-lt"/>
                <a:ea typeface="+mn-ea"/>
                <a:cs typeface="+mn-cs"/>
              </a:rPr>
              <a:t>2 При перерыве в лечении ИФН возможно продолжение терапии с редукцией дозы препарата на 33</a:t>
            </a:r>
          </a:p>
          <a:p>
            <a:r>
              <a:rPr lang="ru-RU" sz="1200" kern="1200" baseline="0" dirty="0" smtClean="0">
                <a:solidFill>
                  <a:schemeClr val="tx1"/>
                </a:solidFill>
                <a:latin typeface="+mn-lt"/>
                <a:ea typeface="+mn-ea"/>
                <a:cs typeface="+mn-cs"/>
              </a:rPr>
              <a:t>или 66 % (при первом и втором эпизодах соответственно), при необходимости дальнейшей редукции – отмена</a:t>
            </a:r>
          </a:p>
          <a:p>
            <a:r>
              <a:rPr lang="ru-RU" sz="1200" kern="1200" baseline="0" dirty="0" smtClean="0">
                <a:solidFill>
                  <a:schemeClr val="tx1"/>
                </a:solidFill>
                <a:latin typeface="+mn-lt"/>
                <a:ea typeface="+mn-ea"/>
                <a:cs typeface="+mn-cs"/>
              </a:rPr>
              <a:t>лечения;</a:t>
            </a:r>
          </a:p>
          <a:p>
            <a:r>
              <a:rPr lang="ru-RU" sz="1200" kern="1200" baseline="0" dirty="0" smtClean="0">
                <a:solidFill>
                  <a:schemeClr val="tx1"/>
                </a:solidFill>
                <a:latin typeface="+mn-lt"/>
                <a:ea typeface="+mn-ea"/>
                <a:cs typeface="+mn-cs"/>
              </a:rPr>
              <a:t>3 Перечень препаратов приведен в разделе 3.2.1.</a:t>
            </a:r>
            <a:endParaRPr lang="ru-RU" dirty="0"/>
          </a:p>
        </p:txBody>
      </p:sp>
      <p:sp>
        <p:nvSpPr>
          <p:cNvPr id="4" name="Номер слайда 3"/>
          <p:cNvSpPr>
            <a:spLocks noGrp="1"/>
          </p:cNvSpPr>
          <p:nvPr>
            <p:ph type="sldNum" sz="quarter" idx="10"/>
          </p:nvPr>
        </p:nvSpPr>
        <p:spPr/>
        <p:txBody>
          <a:bodyPr/>
          <a:lstStyle/>
          <a:p>
            <a:fld id="{82C7E7DE-9CF4-4185-83AB-57C9966B0981}" type="slidenum">
              <a:rPr lang="ru-RU" smtClean="0"/>
              <a:pPr/>
              <a:t>33</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baseline="0" dirty="0" err="1" smtClean="0">
                <a:solidFill>
                  <a:schemeClr val="tx1"/>
                </a:solidFill>
                <a:latin typeface="+mn-lt"/>
                <a:ea typeface="+mn-ea"/>
                <a:cs typeface="+mn-cs"/>
              </a:rPr>
              <a:t>Иммуноопосредованные</a:t>
            </a:r>
            <a:r>
              <a:rPr lang="ru-RU" sz="1200" kern="1200" baseline="0" dirty="0" smtClean="0">
                <a:solidFill>
                  <a:schemeClr val="tx1"/>
                </a:solidFill>
                <a:latin typeface="+mn-lt"/>
                <a:ea typeface="+mn-ea"/>
                <a:cs typeface="+mn-cs"/>
              </a:rPr>
              <a:t> нежелательные явления,</a:t>
            </a:r>
          </a:p>
          <a:p>
            <a:r>
              <a:rPr lang="ru-RU" sz="1200" kern="1200" baseline="0" dirty="0" smtClean="0">
                <a:solidFill>
                  <a:schemeClr val="tx1"/>
                </a:solidFill>
                <a:latin typeface="+mn-lt"/>
                <a:ea typeface="+mn-ea"/>
                <a:cs typeface="+mn-cs"/>
              </a:rPr>
              <a:t>связанные с лечением препаратами, блокирующими</a:t>
            </a:r>
          </a:p>
          <a:p>
            <a:r>
              <a:rPr lang="ru-RU" sz="1200" kern="1200" baseline="0" dirty="0" smtClean="0">
                <a:solidFill>
                  <a:schemeClr val="tx1"/>
                </a:solidFill>
                <a:latin typeface="+mn-lt"/>
                <a:ea typeface="+mn-ea"/>
                <a:cs typeface="+mn-cs"/>
              </a:rPr>
              <a:t>контрольные точки Т-лимфоцитов</a:t>
            </a:r>
            <a:endParaRPr lang="ru-RU" dirty="0"/>
          </a:p>
        </p:txBody>
      </p:sp>
      <p:sp>
        <p:nvSpPr>
          <p:cNvPr id="4" name="Номер слайда 3"/>
          <p:cNvSpPr>
            <a:spLocks noGrp="1"/>
          </p:cNvSpPr>
          <p:nvPr>
            <p:ph type="sldNum" sz="quarter" idx="10"/>
          </p:nvPr>
        </p:nvSpPr>
        <p:spPr/>
        <p:txBody>
          <a:bodyPr/>
          <a:lstStyle/>
          <a:p>
            <a:fld id="{82C7E7DE-9CF4-4185-83AB-57C9966B0981}" type="slidenum">
              <a:rPr lang="ru-RU" smtClean="0"/>
              <a:pPr/>
              <a:t>34</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baseline="0" dirty="0" err="1" smtClean="0">
                <a:solidFill>
                  <a:schemeClr val="tx1"/>
                </a:solidFill>
                <a:latin typeface="+mn-lt"/>
                <a:ea typeface="+mn-ea"/>
                <a:cs typeface="+mn-cs"/>
              </a:rPr>
              <a:t>Иммуноопосредованные</a:t>
            </a:r>
            <a:r>
              <a:rPr lang="ru-RU" sz="1200" kern="1200" baseline="0" dirty="0" smtClean="0">
                <a:solidFill>
                  <a:schemeClr val="tx1"/>
                </a:solidFill>
                <a:latin typeface="+mn-lt"/>
                <a:ea typeface="+mn-ea"/>
                <a:cs typeface="+mn-cs"/>
              </a:rPr>
              <a:t> нежелательные явления,</a:t>
            </a:r>
          </a:p>
          <a:p>
            <a:r>
              <a:rPr lang="ru-RU" sz="1200" kern="1200" baseline="0" dirty="0" smtClean="0">
                <a:solidFill>
                  <a:schemeClr val="tx1"/>
                </a:solidFill>
                <a:latin typeface="+mn-lt"/>
                <a:ea typeface="+mn-ea"/>
                <a:cs typeface="+mn-cs"/>
              </a:rPr>
              <a:t>связанные с лечением препаратами, блокирующими</a:t>
            </a:r>
          </a:p>
          <a:p>
            <a:r>
              <a:rPr lang="ru-RU" sz="1200" kern="1200" baseline="0" dirty="0" smtClean="0">
                <a:solidFill>
                  <a:schemeClr val="tx1"/>
                </a:solidFill>
                <a:latin typeface="+mn-lt"/>
                <a:ea typeface="+mn-ea"/>
                <a:cs typeface="+mn-cs"/>
              </a:rPr>
              <a:t>контрольные точки Т-лимфоцитов</a:t>
            </a:r>
            <a:endParaRPr lang="ru-RU" dirty="0"/>
          </a:p>
        </p:txBody>
      </p:sp>
      <p:sp>
        <p:nvSpPr>
          <p:cNvPr id="4" name="Номер слайда 3"/>
          <p:cNvSpPr>
            <a:spLocks noGrp="1"/>
          </p:cNvSpPr>
          <p:nvPr>
            <p:ph type="sldNum" sz="quarter" idx="10"/>
          </p:nvPr>
        </p:nvSpPr>
        <p:spPr/>
        <p:txBody>
          <a:bodyPr/>
          <a:lstStyle/>
          <a:p>
            <a:fld id="{82C7E7DE-9CF4-4185-83AB-57C9966B0981}" type="slidenum">
              <a:rPr lang="ru-RU" smtClean="0"/>
              <a:pPr/>
              <a:t>35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baseline="0" dirty="0" smtClean="0">
                <a:solidFill>
                  <a:schemeClr val="tx1"/>
                </a:solidFill>
                <a:latin typeface="+mn-lt"/>
                <a:ea typeface="+mn-ea"/>
                <a:cs typeface="+mn-cs"/>
              </a:rPr>
              <a:t>ПРАКТИЧЕСКИЕ РЕКОМЕНДАЦИИ ПО КОРРЕКЦИИ ИММУНООПОСРЕДОВАННЫХ</a:t>
            </a:r>
          </a:p>
          <a:p>
            <a:r>
              <a:rPr lang="ru-RU" sz="1200" kern="1200" baseline="0" dirty="0" smtClean="0">
                <a:solidFill>
                  <a:schemeClr val="tx1"/>
                </a:solidFill>
                <a:latin typeface="+mn-lt"/>
                <a:ea typeface="+mn-ea"/>
                <a:cs typeface="+mn-cs"/>
              </a:rPr>
              <a:t>НЕЖЕЛАТЕЛЬНЫХ ЯВЛЕНИЙ</a:t>
            </a:r>
            <a:endParaRPr lang="ru-RU" dirty="0"/>
          </a:p>
        </p:txBody>
      </p:sp>
      <p:sp>
        <p:nvSpPr>
          <p:cNvPr id="4" name="Номер слайда 3"/>
          <p:cNvSpPr>
            <a:spLocks noGrp="1"/>
          </p:cNvSpPr>
          <p:nvPr>
            <p:ph type="sldNum" sz="quarter" idx="10"/>
          </p:nvPr>
        </p:nvSpPr>
        <p:spPr/>
        <p:txBody>
          <a:bodyPr/>
          <a:lstStyle/>
          <a:p>
            <a:fld id="{82C7E7DE-9CF4-4185-83AB-57C9966B0981}"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Препараты первой группы (</a:t>
            </a:r>
            <a:r>
              <a:rPr lang="ru-RU" dirty="0" err="1" smtClean="0"/>
              <a:t>ипилимумаб</a:t>
            </a:r>
            <a:r>
              <a:rPr lang="ru-RU" dirty="0" smtClean="0"/>
              <a:t>, </a:t>
            </a:r>
            <a:r>
              <a:rPr lang="ru-RU" dirty="0" err="1" smtClean="0"/>
              <a:t>тремелимумаб</a:t>
            </a:r>
            <a:r>
              <a:rPr lang="ru-RU" dirty="0" smtClean="0"/>
              <a:t>) блокируют рецептор CTLA4, который начинает </a:t>
            </a:r>
            <a:r>
              <a:rPr lang="ru-RU" dirty="0" err="1" smtClean="0"/>
              <a:t>экспрессироваться</a:t>
            </a:r>
            <a:r>
              <a:rPr lang="ru-RU" dirty="0" smtClean="0"/>
              <a:t> на поверхности Т-лимфоцита после его активации. Связывание этого рецептора с молекулой В7 на поверхности </a:t>
            </a:r>
            <a:r>
              <a:rPr lang="ru-RU" dirty="0" err="1" smtClean="0"/>
              <a:t>антигенпрезентирующей</a:t>
            </a:r>
            <a:r>
              <a:rPr lang="ru-RU" dirty="0" smtClean="0"/>
              <a:t> клетки приводит к торможению </a:t>
            </a:r>
            <a:r>
              <a:rPr lang="ru-RU" dirty="0" err="1" smtClean="0"/>
              <a:t>Т-клеточного</a:t>
            </a:r>
            <a:r>
              <a:rPr lang="ru-RU" dirty="0" smtClean="0"/>
              <a:t> ответа на этапе его инициализации. Вторая группа препаратов (</a:t>
            </a:r>
            <a:r>
              <a:rPr lang="ru-RU" dirty="0" err="1" smtClean="0"/>
              <a:t>ниволумаб</a:t>
            </a:r>
            <a:r>
              <a:rPr lang="ru-RU" dirty="0" smtClean="0"/>
              <a:t>, </a:t>
            </a:r>
            <a:r>
              <a:rPr lang="ru-RU" dirty="0" err="1" smtClean="0"/>
              <a:t>пембролизумаб</a:t>
            </a:r>
            <a:r>
              <a:rPr lang="ru-RU" dirty="0" smtClean="0"/>
              <a:t>, </a:t>
            </a:r>
            <a:r>
              <a:rPr lang="ru-RU" dirty="0" err="1" smtClean="0"/>
              <a:t>пидилизумаб</a:t>
            </a:r>
            <a:r>
              <a:rPr lang="ru-RU" dirty="0" smtClean="0"/>
              <a:t> и др.) блокирует рецептор PD1 лимфоцитов и моноцитов. </a:t>
            </a:r>
            <a:r>
              <a:rPr lang="ru-RU" dirty="0" err="1" smtClean="0"/>
              <a:t>Лиганды</a:t>
            </a:r>
            <a:r>
              <a:rPr lang="ru-RU" dirty="0" smtClean="0"/>
              <a:t> PD-L1 и PD-L2 этого рецептора </a:t>
            </a:r>
            <a:r>
              <a:rPr lang="ru-RU" dirty="0" err="1" smtClean="0"/>
              <a:t>экспрессируются</a:t>
            </a:r>
            <a:r>
              <a:rPr lang="ru-RU" dirty="0" smtClean="0"/>
              <a:t> на поверхности клеток периферических тканей</a:t>
            </a:r>
          </a:p>
          <a:p>
            <a:r>
              <a:rPr lang="ru-RU" dirty="0" smtClean="0"/>
              <a:t>организма, в том числе и на клетках опухоли. Взаимодействие PD1 и PD-L1/PD-L2 является еще одним механизмом регуляции иммунного ответа уже на</a:t>
            </a:r>
          </a:p>
          <a:p>
            <a:r>
              <a:rPr lang="ru-RU" dirty="0" err="1" smtClean="0"/>
              <a:t>эффекторной</a:t>
            </a:r>
            <a:r>
              <a:rPr lang="ru-RU" dirty="0" smtClean="0"/>
              <a:t> стадии, ограничивающим активность Т клеток, предотвращая их </a:t>
            </a:r>
            <a:r>
              <a:rPr lang="ru-RU" dirty="0" err="1" smtClean="0"/>
              <a:t>гиперактивацию</a:t>
            </a:r>
            <a:r>
              <a:rPr lang="ru-RU" dirty="0" smtClean="0"/>
              <a:t> и развитие аутоиммунных реакций. Оба механизма вносят</a:t>
            </a:r>
          </a:p>
          <a:p>
            <a:r>
              <a:rPr lang="ru-RU" dirty="0" smtClean="0"/>
              <a:t>свой вклад в формирование феномена ускользания опухоли от иммунного контроля.</a:t>
            </a:r>
          </a:p>
          <a:p>
            <a:endParaRPr lang="ru-RU" dirty="0"/>
          </a:p>
        </p:txBody>
      </p:sp>
      <p:sp>
        <p:nvSpPr>
          <p:cNvPr id="4" name="Номер слайда 3"/>
          <p:cNvSpPr>
            <a:spLocks noGrp="1"/>
          </p:cNvSpPr>
          <p:nvPr>
            <p:ph type="sldNum" sz="quarter" idx="10"/>
          </p:nvPr>
        </p:nvSpPr>
        <p:spPr/>
        <p:txBody>
          <a:bodyPr/>
          <a:lstStyle/>
          <a:p>
            <a:fld id="{82C7E7DE-9CF4-4185-83AB-57C9966B0981}" type="slidenum">
              <a:rPr lang="ru-RU" smtClean="0"/>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https://www.youtube.com/watch?v=aq0dcRToqPE</a:t>
            </a:r>
            <a:endParaRPr lang="ru-RU" dirty="0"/>
          </a:p>
        </p:txBody>
      </p:sp>
      <p:sp>
        <p:nvSpPr>
          <p:cNvPr id="4" name="Номер слайда 3"/>
          <p:cNvSpPr>
            <a:spLocks noGrp="1"/>
          </p:cNvSpPr>
          <p:nvPr>
            <p:ph type="sldNum" sz="quarter" idx="10"/>
          </p:nvPr>
        </p:nvSpPr>
        <p:spPr/>
        <p:txBody>
          <a:bodyPr/>
          <a:lstStyle/>
          <a:p>
            <a:fld id="{82C7E7DE-9CF4-4185-83AB-57C9966B0981}"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baseline="0" dirty="0" smtClean="0">
                <a:solidFill>
                  <a:schemeClr val="tx1"/>
                </a:solidFill>
                <a:latin typeface="+mn-lt"/>
                <a:ea typeface="+mn-ea"/>
                <a:cs typeface="+mn-cs"/>
              </a:rPr>
              <a:t>1 Клинически не значимые </a:t>
            </a:r>
            <a:r>
              <a:rPr lang="ru-RU" sz="1200" kern="1200" baseline="0" dirty="0" err="1" smtClean="0">
                <a:solidFill>
                  <a:schemeClr val="tx1"/>
                </a:solidFill>
                <a:latin typeface="+mn-lt"/>
                <a:ea typeface="+mn-ea"/>
                <a:cs typeface="+mn-cs"/>
              </a:rPr>
              <a:t>иНЯ</a:t>
            </a:r>
            <a:r>
              <a:rPr lang="ru-RU" sz="1200" kern="1200" baseline="0" dirty="0" smtClean="0">
                <a:solidFill>
                  <a:schemeClr val="tx1"/>
                </a:solidFill>
                <a:latin typeface="+mn-lt"/>
                <a:ea typeface="+mn-ea"/>
                <a:cs typeface="+mn-cs"/>
              </a:rPr>
              <a:t> 2 ст.;</a:t>
            </a:r>
          </a:p>
          <a:p>
            <a:r>
              <a:rPr lang="ru-RU" sz="1200" kern="1200" baseline="0" dirty="0" smtClean="0">
                <a:solidFill>
                  <a:schemeClr val="tx1"/>
                </a:solidFill>
                <a:latin typeface="+mn-lt"/>
                <a:ea typeface="+mn-ea"/>
                <a:cs typeface="+mn-cs"/>
              </a:rPr>
              <a:t>2 При лечении ИФН возможно продолжение терапии без редукции доз, при повторных клинически</a:t>
            </a:r>
          </a:p>
          <a:p>
            <a:r>
              <a:rPr lang="ru-RU" sz="1200" kern="1200" baseline="0" dirty="0" smtClean="0">
                <a:solidFill>
                  <a:schemeClr val="tx1"/>
                </a:solidFill>
                <a:latin typeface="+mn-lt"/>
                <a:ea typeface="+mn-ea"/>
                <a:cs typeface="+mn-cs"/>
              </a:rPr>
              <a:t>значимых </a:t>
            </a:r>
            <a:r>
              <a:rPr lang="ru-RU" sz="1200" kern="1200" baseline="0" dirty="0" err="1" smtClean="0">
                <a:solidFill>
                  <a:schemeClr val="tx1"/>
                </a:solidFill>
                <a:latin typeface="+mn-lt"/>
                <a:ea typeface="+mn-ea"/>
                <a:cs typeface="+mn-cs"/>
              </a:rPr>
              <a:t>иНЯ</a:t>
            </a:r>
            <a:r>
              <a:rPr lang="ru-RU" sz="1200" kern="1200" baseline="0" dirty="0" smtClean="0">
                <a:solidFill>
                  <a:schemeClr val="tx1"/>
                </a:solidFill>
                <a:latin typeface="+mn-lt"/>
                <a:ea typeface="+mn-ea"/>
                <a:cs typeface="+mn-cs"/>
              </a:rPr>
              <a:t> 2 ст. – редукция доз препаратов (см. примечание 2);</a:t>
            </a:r>
          </a:p>
          <a:p>
            <a:r>
              <a:rPr lang="ru-RU" sz="1200" kern="1200" baseline="0" dirty="0" smtClean="0">
                <a:solidFill>
                  <a:schemeClr val="tx1"/>
                </a:solidFill>
                <a:latin typeface="+mn-lt"/>
                <a:ea typeface="+mn-ea"/>
                <a:cs typeface="+mn-cs"/>
              </a:rPr>
              <a:t>3 При лечении ИФН после перерыва возможно продолжение терапии с редукцией дозы препарата</a:t>
            </a:r>
          </a:p>
          <a:p>
            <a:r>
              <a:rPr lang="ru-RU" sz="1200" kern="1200" baseline="0" dirty="0" smtClean="0">
                <a:solidFill>
                  <a:schemeClr val="tx1"/>
                </a:solidFill>
                <a:latin typeface="+mn-lt"/>
                <a:ea typeface="+mn-ea"/>
                <a:cs typeface="+mn-cs"/>
              </a:rPr>
              <a:t>на 33 или 66 %, при необходимости дальнейшей редукции – отмена лечения.</a:t>
            </a:r>
            <a:endParaRPr lang="ru-RU" dirty="0"/>
          </a:p>
        </p:txBody>
      </p:sp>
      <p:sp>
        <p:nvSpPr>
          <p:cNvPr id="4" name="Номер слайда 3"/>
          <p:cNvSpPr>
            <a:spLocks noGrp="1"/>
          </p:cNvSpPr>
          <p:nvPr>
            <p:ph type="sldNum" sz="quarter" idx="10"/>
          </p:nvPr>
        </p:nvSpPr>
        <p:spPr/>
        <p:txBody>
          <a:bodyPr/>
          <a:lstStyle/>
          <a:p>
            <a:fld id="{82C7E7DE-9CF4-4185-83AB-57C9966B0981}" type="slidenum">
              <a:rPr lang="ru-RU" smtClean="0"/>
              <a:pPr/>
              <a:t>21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In our series of 57 patients treated with </a:t>
            </a:r>
            <a:r>
              <a:rPr lang="en-US" sz="1200" b="0" i="0" kern="1200" dirty="0" err="1" smtClean="0">
                <a:solidFill>
                  <a:schemeClr val="tx1"/>
                </a:solidFill>
                <a:latin typeface="+mn-lt"/>
                <a:ea typeface="+mn-ea"/>
                <a:cs typeface="+mn-cs"/>
              </a:rPr>
              <a:t>Ipilimumab</a:t>
            </a:r>
            <a:r>
              <a:rPr lang="en-US" sz="1200" b="0" i="0" kern="1200" dirty="0" smtClean="0">
                <a:solidFill>
                  <a:schemeClr val="tx1"/>
                </a:solidFill>
                <a:latin typeface="+mn-lt"/>
                <a:ea typeface="+mn-ea"/>
                <a:cs typeface="+mn-cs"/>
              </a:rPr>
              <a:t>, the incidence of </a:t>
            </a:r>
            <a:r>
              <a:rPr lang="en-US" sz="1200" b="0" i="0" kern="1200" dirty="0" err="1" smtClean="0">
                <a:solidFill>
                  <a:schemeClr val="tx1"/>
                </a:solidFill>
                <a:latin typeface="+mn-lt"/>
                <a:ea typeface="+mn-ea"/>
                <a:cs typeface="+mn-cs"/>
              </a:rPr>
              <a:t>cutaneous</a:t>
            </a:r>
            <a:r>
              <a:rPr lang="en-US" sz="1200" b="0" i="0" kern="1200" dirty="0" smtClean="0">
                <a:solidFill>
                  <a:schemeClr val="tx1"/>
                </a:solidFill>
                <a:latin typeface="+mn-lt"/>
                <a:ea typeface="+mn-ea"/>
                <a:cs typeface="+mn-cs"/>
              </a:rPr>
              <a:t> side effects was 10% (any grade). </a:t>
            </a:r>
            <a:r>
              <a:rPr lang="en-US" sz="1200" b="0" i="0" kern="1200" dirty="0" err="1" smtClean="0">
                <a:solidFill>
                  <a:schemeClr val="tx1"/>
                </a:solidFill>
                <a:latin typeface="+mn-lt"/>
                <a:ea typeface="+mn-ea"/>
                <a:cs typeface="+mn-cs"/>
              </a:rPr>
              <a:t>Ipilimumab</a:t>
            </a:r>
            <a:r>
              <a:rPr lang="en-US" sz="1200" b="0" i="0" kern="1200" dirty="0" smtClean="0">
                <a:solidFill>
                  <a:schemeClr val="tx1"/>
                </a:solidFill>
                <a:latin typeface="+mn-lt"/>
                <a:ea typeface="+mn-ea"/>
                <a:cs typeface="+mn-cs"/>
              </a:rPr>
              <a:t>-related skin lesion were </a:t>
            </a:r>
            <a:r>
              <a:rPr lang="en-US" sz="1200" b="0" i="0" kern="1200" dirty="0" err="1" smtClean="0">
                <a:solidFill>
                  <a:schemeClr val="tx1"/>
                </a:solidFill>
                <a:latin typeface="+mn-lt"/>
                <a:ea typeface="+mn-ea"/>
                <a:cs typeface="+mn-cs"/>
              </a:rPr>
              <a:t>erythematous</a:t>
            </a:r>
            <a:r>
              <a:rPr lang="en-US" sz="1200" b="0" i="0" kern="1200" dirty="0" smtClean="0">
                <a:solidFill>
                  <a:schemeClr val="tx1"/>
                </a:solidFill>
                <a:latin typeface="+mn-lt"/>
                <a:ea typeface="+mn-ea"/>
                <a:cs typeface="+mn-cs"/>
              </a:rPr>
              <a:t>, edematous or </a:t>
            </a:r>
            <a:r>
              <a:rPr lang="en-US" sz="1200" b="0" i="0" kern="1200" dirty="0" err="1" smtClean="0">
                <a:solidFill>
                  <a:schemeClr val="tx1"/>
                </a:solidFill>
                <a:latin typeface="+mn-lt"/>
                <a:ea typeface="+mn-ea"/>
                <a:cs typeface="+mn-cs"/>
              </a:rPr>
              <a:t>maculo-papular</a:t>
            </a:r>
            <a:r>
              <a:rPr lang="en-US" sz="1200" b="0" i="0" kern="1200" dirty="0" smtClean="0">
                <a:solidFill>
                  <a:schemeClr val="tx1"/>
                </a:solidFill>
                <a:latin typeface="+mn-lt"/>
                <a:ea typeface="+mn-ea"/>
                <a:cs typeface="+mn-cs"/>
              </a:rPr>
              <a:t>, often located on the trunk and extremities (</a:t>
            </a:r>
            <a:r>
              <a:rPr lang="en-US" sz="1200" b="0" i="0" u="none" strike="noStrike" kern="1200" dirty="0" smtClean="0">
                <a:solidFill>
                  <a:schemeClr val="tx1"/>
                </a:solidFill>
                <a:latin typeface="+mn-lt"/>
                <a:ea typeface="+mn-ea"/>
                <a:cs typeface="+mn-cs"/>
                <a:hlinkClick r:id="rId3"/>
              </a:rPr>
              <a:t>Figure 1)</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vasculitic</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purpuric</a:t>
            </a:r>
            <a:r>
              <a:rPr lang="en-US" sz="1200" b="0" i="0" kern="1200" dirty="0" smtClean="0">
                <a:solidFill>
                  <a:schemeClr val="tx1"/>
                </a:solidFill>
                <a:latin typeface="+mn-lt"/>
                <a:ea typeface="+mn-ea"/>
                <a:cs typeface="+mn-cs"/>
              </a:rPr>
              <a:t> lesions were also observed. </a:t>
            </a:r>
            <a:r>
              <a:rPr lang="en-US" sz="1200" b="0" i="0" kern="1200" dirty="0" err="1" smtClean="0">
                <a:solidFill>
                  <a:schemeClr val="tx1"/>
                </a:solidFill>
                <a:latin typeface="+mn-lt"/>
                <a:ea typeface="+mn-ea"/>
                <a:cs typeface="+mn-cs"/>
              </a:rPr>
              <a:t>Pruritus</a:t>
            </a:r>
            <a:r>
              <a:rPr lang="en-US" sz="1200" b="0" i="0" kern="1200" dirty="0" smtClean="0">
                <a:solidFill>
                  <a:schemeClr val="tx1"/>
                </a:solidFill>
                <a:latin typeface="+mn-lt"/>
                <a:ea typeface="+mn-ea"/>
                <a:cs typeface="+mn-cs"/>
              </a:rPr>
              <a:t> was present in almost half of the patients who showed skin reactions [unpublished data]. Some literature reports suggest that rash can coincide with the regression of subcutaneous disease and may be especially pronounced around nevi, suggesting the presence of an underlying inflammatory response against </a:t>
            </a:r>
            <a:r>
              <a:rPr lang="en-US" sz="1200" b="0" i="0" kern="1200" dirty="0" err="1" smtClean="0">
                <a:solidFill>
                  <a:schemeClr val="tx1"/>
                </a:solidFill>
                <a:latin typeface="+mn-lt"/>
                <a:ea typeface="+mn-ea"/>
                <a:cs typeface="+mn-cs"/>
              </a:rPr>
              <a:t>melanocytes</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rPr>
              <a:t>25</a:t>
            </a:r>
            <a:r>
              <a:rPr lang="en-US" sz="1200" b="0" i="0" kern="1200" dirty="0" smtClean="0">
                <a:solidFill>
                  <a:schemeClr val="tx1"/>
                </a:solidFill>
                <a:latin typeface="+mn-lt"/>
                <a:ea typeface="+mn-ea"/>
                <a:cs typeface="+mn-cs"/>
              </a:rPr>
              <a:t>-</a:t>
            </a:r>
            <a:r>
              <a:rPr lang="en-US" sz="1200" b="0" i="0" u="none" strike="noStrike" kern="1200" dirty="0" smtClean="0">
                <a:solidFill>
                  <a:schemeClr val="tx1"/>
                </a:solidFill>
                <a:latin typeface="+mn-lt"/>
                <a:ea typeface="+mn-ea"/>
                <a:cs typeface="+mn-cs"/>
                <a:hlinkClick r:id="rId3"/>
              </a:rPr>
              <a:t>27</a:t>
            </a:r>
            <a:r>
              <a:rPr lang="en-US" sz="1200" b="0" i="0" kern="1200" dirty="0" smtClean="0">
                <a:solidFill>
                  <a:schemeClr val="tx1"/>
                </a:solidFill>
                <a:latin typeface="+mn-lt"/>
                <a:ea typeface="+mn-ea"/>
                <a:cs typeface="+mn-cs"/>
              </a:rPr>
              <a:t>]. The onset of </a:t>
            </a:r>
            <a:r>
              <a:rPr lang="en-US" sz="1200" b="0" i="0" kern="1200" dirty="0" err="1" smtClean="0">
                <a:solidFill>
                  <a:schemeClr val="tx1"/>
                </a:solidFill>
                <a:latin typeface="+mn-lt"/>
                <a:ea typeface="+mn-ea"/>
                <a:cs typeface="+mn-cs"/>
              </a:rPr>
              <a:t>vitiligo</a:t>
            </a:r>
            <a:r>
              <a:rPr lang="en-US" sz="1200" b="0" i="0" kern="1200" dirty="0" smtClean="0">
                <a:solidFill>
                  <a:schemeClr val="tx1"/>
                </a:solidFill>
                <a:latin typeface="+mn-lt"/>
                <a:ea typeface="+mn-ea"/>
                <a:cs typeface="+mn-cs"/>
              </a:rPr>
              <a:t>-like lesions during </a:t>
            </a:r>
            <a:r>
              <a:rPr lang="en-US" sz="1200" b="0" i="0" kern="1200" dirty="0" err="1" smtClean="0">
                <a:solidFill>
                  <a:schemeClr val="tx1"/>
                </a:solidFill>
                <a:latin typeface="+mn-lt"/>
                <a:ea typeface="+mn-ea"/>
                <a:cs typeface="+mn-cs"/>
              </a:rPr>
              <a:t>Ipilimumab</a:t>
            </a:r>
            <a:r>
              <a:rPr lang="en-US" sz="1200" b="0" i="0" kern="1200" dirty="0" smtClean="0">
                <a:solidFill>
                  <a:schemeClr val="tx1"/>
                </a:solidFill>
                <a:latin typeface="+mn-lt"/>
                <a:ea typeface="+mn-ea"/>
                <a:cs typeface="+mn-cs"/>
              </a:rPr>
              <a:t> treatment is also a finding related to an immune activation status of the host, and was a relatively common event in our experience [personal unpublished data], as well as in other case reports [</a:t>
            </a:r>
            <a:r>
              <a:rPr lang="en-US" sz="1200" b="0" i="0" u="none" strike="noStrike" kern="1200" dirty="0" smtClean="0">
                <a:solidFill>
                  <a:schemeClr val="tx1"/>
                </a:solidFill>
                <a:latin typeface="+mn-lt"/>
                <a:ea typeface="+mn-ea"/>
                <a:cs typeface="+mn-cs"/>
                <a:hlinkClick r:id="rId3"/>
              </a:rPr>
              <a:t>28</a:t>
            </a:r>
            <a:r>
              <a:rPr lang="en-US" sz="1200" b="0" i="0" kern="1200" dirty="0" smtClean="0">
                <a:solidFill>
                  <a:schemeClr val="tx1"/>
                </a:solidFill>
                <a:latin typeface="+mn-lt"/>
                <a:ea typeface="+mn-ea"/>
                <a:cs typeface="+mn-cs"/>
              </a:rPr>
              <a:t>].</a:t>
            </a:r>
          </a:p>
          <a:p>
            <a:pPr fontAlgn="base"/>
            <a:r>
              <a:rPr lang="en-US" sz="1200" b="0" i="0" kern="1200" dirty="0" smtClean="0">
                <a:solidFill>
                  <a:schemeClr val="tx1"/>
                </a:solidFill>
                <a:latin typeface="+mn-lt"/>
                <a:ea typeface="+mn-ea"/>
                <a:cs typeface="+mn-cs"/>
              </a:rPr>
              <a:t>From a histological point of view, skin biopsies of </a:t>
            </a:r>
            <a:r>
              <a:rPr lang="en-US" sz="1200" b="0" i="0" kern="1200" dirty="0" err="1" smtClean="0">
                <a:solidFill>
                  <a:schemeClr val="tx1"/>
                </a:solidFill>
                <a:latin typeface="+mn-lt"/>
                <a:ea typeface="+mn-ea"/>
                <a:cs typeface="+mn-cs"/>
              </a:rPr>
              <a:t>Ipilimumab</a:t>
            </a:r>
            <a:r>
              <a:rPr lang="en-US" sz="1200" b="0" i="0" kern="1200" dirty="0" smtClean="0">
                <a:solidFill>
                  <a:schemeClr val="tx1"/>
                </a:solidFill>
                <a:latin typeface="+mn-lt"/>
                <a:ea typeface="+mn-ea"/>
                <a:cs typeface="+mn-cs"/>
              </a:rPr>
              <a:t>-related skin lesions showed a </a:t>
            </a:r>
            <a:r>
              <a:rPr lang="en-US" sz="1200" b="0" i="0" kern="1200" dirty="0" err="1" smtClean="0">
                <a:solidFill>
                  <a:schemeClr val="tx1"/>
                </a:solidFill>
                <a:latin typeface="+mn-lt"/>
                <a:ea typeface="+mn-ea"/>
                <a:cs typeface="+mn-cs"/>
              </a:rPr>
              <a:t>perivascular</a:t>
            </a:r>
            <a:r>
              <a:rPr lang="en-US" sz="1200" b="0" i="0" kern="1200" dirty="0" smtClean="0">
                <a:solidFill>
                  <a:schemeClr val="tx1"/>
                </a:solidFill>
                <a:latin typeface="+mn-lt"/>
                <a:ea typeface="+mn-ea"/>
                <a:cs typeface="+mn-cs"/>
              </a:rPr>
              <a:t> inflammatory infiltrate in the superficial dermis that extend to the epidermis with CD4+ and CD8+ T cells that are CD3+. </a:t>
            </a:r>
            <a:r>
              <a:rPr lang="en-US" sz="1200" b="0" i="0" kern="1200" dirty="0" err="1" smtClean="0">
                <a:solidFill>
                  <a:schemeClr val="tx1"/>
                </a:solidFill>
                <a:latin typeface="+mn-lt"/>
                <a:ea typeface="+mn-ea"/>
                <a:cs typeface="+mn-cs"/>
              </a:rPr>
              <a:t>Eosinophils</a:t>
            </a:r>
            <a:r>
              <a:rPr lang="en-US" sz="1200" b="0" i="0" kern="1200" dirty="0" smtClean="0">
                <a:solidFill>
                  <a:schemeClr val="tx1"/>
                </a:solidFill>
                <a:latin typeface="+mn-lt"/>
                <a:ea typeface="+mn-ea"/>
                <a:cs typeface="+mn-cs"/>
              </a:rPr>
              <a:t> may also be present</a:t>
            </a:r>
          </a:p>
          <a:p>
            <a:endParaRPr lang="ru-RU" dirty="0"/>
          </a:p>
        </p:txBody>
      </p:sp>
      <p:sp>
        <p:nvSpPr>
          <p:cNvPr id="4" name="Номер слайда 3"/>
          <p:cNvSpPr>
            <a:spLocks noGrp="1"/>
          </p:cNvSpPr>
          <p:nvPr>
            <p:ph type="sldNum" sz="quarter" idx="10"/>
          </p:nvPr>
        </p:nvSpPr>
        <p:spPr/>
        <p:txBody>
          <a:bodyPr/>
          <a:lstStyle/>
          <a:p>
            <a:fld id="{82C7E7DE-9CF4-4185-83AB-57C9966B0981}" type="slidenum">
              <a:rPr lang="ru-RU" smtClean="0"/>
              <a:pPr/>
              <a:t>24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b="0" i="0" kern="1200" dirty="0" err="1" smtClean="0">
                <a:solidFill>
                  <a:schemeClr val="tx1"/>
                </a:solidFill>
                <a:latin typeface="+mn-lt"/>
                <a:ea typeface="+mn-ea"/>
                <a:cs typeface="+mn-cs"/>
              </a:rPr>
              <a:t>Вемурафениб</a:t>
            </a:r>
            <a:r>
              <a:rPr lang="ru-RU" sz="1200" b="0" i="0" kern="1200" dirty="0" smtClean="0">
                <a:solidFill>
                  <a:schemeClr val="tx1"/>
                </a:solidFill>
                <a:latin typeface="+mn-lt"/>
                <a:ea typeface="+mn-ea"/>
                <a:cs typeface="+mn-cs"/>
              </a:rPr>
              <a:t> является ингибитором </a:t>
            </a:r>
            <a:r>
              <a:rPr lang="ru-RU" sz="1200" b="0" i="0" kern="1200" dirty="0" err="1" smtClean="0">
                <a:solidFill>
                  <a:schemeClr val="tx1"/>
                </a:solidFill>
                <a:latin typeface="+mn-lt"/>
                <a:ea typeface="+mn-ea"/>
                <a:cs typeface="+mn-cs"/>
              </a:rPr>
              <a:t>серин-треонинкиназы</a:t>
            </a:r>
            <a:r>
              <a:rPr lang="ru-RU" sz="1200" b="0" i="0" kern="1200" dirty="0" smtClean="0">
                <a:solidFill>
                  <a:schemeClr val="tx1"/>
                </a:solidFill>
                <a:latin typeface="+mn-lt"/>
                <a:ea typeface="+mn-ea"/>
                <a:cs typeface="+mn-cs"/>
              </a:rPr>
              <a:t>, кодируемой геном </a:t>
            </a:r>
            <a:r>
              <a:rPr lang="ru-RU" sz="1200" b="0" i="1" kern="1200" dirty="0" smtClean="0">
                <a:solidFill>
                  <a:schemeClr val="tx1"/>
                </a:solidFill>
                <a:latin typeface="+mn-lt"/>
                <a:ea typeface="+mn-ea"/>
                <a:cs typeface="+mn-cs"/>
              </a:rPr>
              <a:t>BRAF</a:t>
            </a:r>
            <a:r>
              <a:rPr lang="ru-RU" sz="1200" b="0" i="0"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v-raf</a:t>
            </a:r>
            <a:r>
              <a:rPr lang="ru-RU" sz="1200" b="0" i="1"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murine</a:t>
            </a:r>
            <a:r>
              <a:rPr lang="ru-RU" sz="1200" b="0" i="1"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sarcoma</a:t>
            </a:r>
            <a:r>
              <a:rPr lang="ru-RU" sz="1200" b="0" i="1"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viral</a:t>
            </a:r>
            <a:r>
              <a:rPr lang="ru-RU" sz="1200" b="0" i="1"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oncogene</a:t>
            </a:r>
            <a:r>
              <a:rPr lang="ru-RU" sz="1200" b="0" i="1"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homolog</a:t>
            </a:r>
            <a:r>
              <a:rPr lang="ru-RU" sz="1200" b="0" i="1" kern="1200" dirty="0" smtClean="0">
                <a:solidFill>
                  <a:schemeClr val="tx1"/>
                </a:solidFill>
                <a:latin typeface="+mn-lt"/>
                <a:ea typeface="+mn-ea"/>
                <a:cs typeface="+mn-cs"/>
              </a:rPr>
              <a:t> B1</a:t>
            </a:r>
            <a:r>
              <a:rPr lang="ru-RU" sz="1200" b="0" i="0" kern="1200" dirty="0" smtClean="0">
                <a:solidFill>
                  <a:schemeClr val="tx1"/>
                </a:solidFill>
                <a:latin typeface="+mn-lt"/>
                <a:ea typeface="+mn-ea"/>
                <a:cs typeface="+mn-cs"/>
              </a:rPr>
              <a:t>). В результате мутаций в гене </a:t>
            </a:r>
            <a:r>
              <a:rPr lang="ru-RU" sz="1200" b="0" i="1" kern="1200" dirty="0" smtClean="0">
                <a:solidFill>
                  <a:schemeClr val="tx1"/>
                </a:solidFill>
                <a:latin typeface="+mn-lt"/>
                <a:ea typeface="+mn-ea"/>
                <a:cs typeface="+mn-cs"/>
              </a:rPr>
              <a:t>BRAF</a:t>
            </a:r>
            <a:r>
              <a:rPr lang="ru-RU" sz="1200" b="0" i="0" kern="1200" dirty="0" smtClean="0">
                <a:solidFill>
                  <a:schemeClr val="tx1"/>
                </a:solidFill>
                <a:latin typeface="+mn-lt"/>
                <a:ea typeface="+mn-ea"/>
                <a:cs typeface="+mn-cs"/>
              </a:rPr>
              <a:t> происходит конститутивная активация онкогенного белка </a:t>
            </a:r>
            <a:r>
              <a:rPr lang="ru-RU" sz="1200" b="0" i="1" kern="1200" dirty="0" smtClean="0">
                <a:solidFill>
                  <a:schemeClr val="tx1"/>
                </a:solidFill>
                <a:latin typeface="+mn-lt"/>
                <a:ea typeface="+mn-ea"/>
                <a:cs typeface="+mn-cs"/>
              </a:rPr>
              <a:t>BRAF</a:t>
            </a:r>
            <a:r>
              <a:rPr lang="ru-RU" sz="1200" b="0" i="0" kern="1200" dirty="0" smtClean="0">
                <a:solidFill>
                  <a:schemeClr val="tx1"/>
                </a:solidFill>
                <a:latin typeface="+mn-lt"/>
                <a:ea typeface="+mn-ea"/>
                <a:cs typeface="+mn-cs"/>
              </a:rPr>
              <a:t> и как следствие — пролиферация клеток при отсутствии факторов роста.</a:t>
            </a:r>
          </a:p>
          <a:p>
            <a:r>
              <a:rPr lang="ru-RU" sz="1200" b="0" i="0" kern="1200" dirty="0" smtClean="0">
                <a:solidFill>
                  <a:schemeClr val="tx1"/>
                </a:solidFill>
                <a:latin typeface="+mn-lt"/>
                <a:ea typeface="+mn-ea"/>
                <a:cs typeface="+mn-cs"/>
              </a:rPr>
              <a:t>Согласно проведенным биохимическим исследованиям, </a:t>
            </a:r>
            <a:r>
              <a:rPr lang="ru-RU" sz="1200" b="0" i="0" kern="1200" dirty="0" err="1" smtClean="0">
                <a:solidFill>
                  <a:schemeClr val="tx1"/>
                </a:solidFill>
                <a:latin typeface="+mn-lt"/>
                <a:ea typeface="+mn-ea"/>
                <a:cs typeface="+mn-cs"/>
              </a:rPr>
              <a:t>вемурафениб</a:t>
            </a:r>
            <a:r>
              <a:rPr lang="ru-RU" sz="1200" b="0" i="0" kern="1200" dirty="0" smtClean="0">
                <a:solidFill>
                  <a:schemeClr val="tx1"/>
                </a:solidFill>
                <a:latin typeface="+mn-lt"/>
                <a:ea typeface="+mn-ea"/>
                <a:cs typeface="+mn-cs"/>
              </a:rPr>
              <a:t> является мощным ингибитором </a:t>
            </a:r>
            <a:r>
              <a:rPr lang="ru-RU" sz="1200" b="0" i="1" kern="1200" dirty="0" err="1" smtClean="0">
                <a:solidFill>
                  <a:schemeClr val="tx1"/>
                </a:solidFill>
                <a:latin typeface="+mn-lt"/>
                <a:ea typeface="+mn-ea"/>
                <a:cs typeface="+mn-cs"/>
              </a:rPr>
              <a:t>BRAF</a:t>
            </a:r>
            <a:r>
              <a:rPr lang="ru-RU" sz="1200" b="0" i="0" kern="1200" dirty="0" err="1" smtClean="0">
                <a:solidFill>
                  <a:schemeClr val="tx1"/>
                </a:solidFill>
                <a:latin typeface="+mn-lt"/>
                <a:ea typeface="+mn-ea"/>
                <a:cs typeface="+mn-cs"/>
              </a:rPr>
              <a:t>-киназ</a:t>
            </a:r>
            <a:r>
              <a:rPr lang="ru-RU" sz="1200" b="0" i="0" kern="1200" dirty="0" smtClean="0">
                <a:solidFill>
                  <a:schemeClr val="tx1"/>
                </a:solidFill>
                <a:latin typeface="+mn-lt"/>
                <a:ea typeface="+mn-ea"/>
                <a:cs typeface="+mn-cs"/>
              </a:rPr>
              <a:t> с активирующими мутациями в кодоне 600.</a:t>
            </a:r>
          </a:p>
          <a:p>
            <a:endParaRPr lang="ru-RU"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Literature data report the onset of a </a:t>
            </a:r>
            <a:r>
              <a:rPr lang="en-US" sz="1200" b="0" i="0" kern="1200" dirty="0" err="1" smtClean="0">
                <a:solidFill>
                  <a:schemeClr val="tx1"/>
                </a:solidFill>
                <a:latin typeface="+mn-lt"/>
                <a:ea typeface="+mn-ea"/>
                <a:cs typeface="+mn-cs"/>
              </a:rPr>
              <a:t>maculo-papular</a:t>
            </a:r>
            <a:r>
              <a:rPr lang="en-US" sz="1200" b="0" i="0" kern="1200" dirty="0" smtClean="0">
                <a:solidFill>
                  <a:schemeClr val="tx1"/>
                </a:solidFill>
                <a:latin typeface="+mn-lt"/>
                <a:ea typeface="+mn-ea"/>
                <a:cs typeface="+mn-cs"/>
              </a:rPr>
              <a:t> eruption in about 50% of treated patients [</a:t>
            </a:r>
            <a:r>
              <a:rPr lang="en-US" sz="1200" b="0" i="0" u="none" strike="noStrike" kern="1200" dirty="0" smtClean="0">
                <a:solidFill>
                  <a:schemeClr val="tx1"/>
                </a:solidFill>
                <a:latin typeface="+mn-lt"/>
                <a:ea typeface="+mn-ea"/>
                <a:cs typeface="+mn-cs"/>
                <a:hlinkClick r:id="rId3"/>
              </a:rPr>
              <a:t>14</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rPr>
              <a:t>16</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rPr>
              <a:t>18</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rPr>
              <a:t>29</a:t>
            </a:r>
            <a:r>
              <a:rPr lang="en-US" sz="1200" b="0" i="0" kern="1200" dirty="0" smtClean="0">
                <a:solidFill>
                  <a:schemeClr val="tx1"/>
                </a:solidFill>
                <a:latin typeface="+mn-lt"/>
                <a:ea typeface="+mn-ea"/>
                <a:cs typeface="+mn-cs"/>
              </a:rPr>
              <a:t>]. Also in our experience, rash was the earliest and most frequent </a:t>
            </a:r>
            <a:r>
              <a:rPr lang="en-US" sz="1200" b="0" i="0" kern="1200" dirty="0" err="1" smtClean="0">
                <a:solidFill>
                  <a:schemeClr val="tx1"/>
                </a:solidFill>
                <a:latin typeface="+mn-lt"/>
                <a:ea typeface="+mn-ea"/>
                <a:cs typeface="+mn-cs"/>
              </a:rPr>
              <a:t>cutaneous</a:t>
            </a:r>
            <a:r>
              <a:rPr lang="en-US" sz="1200" b="0" i="0" kern="1200" dirty="0" smtClean="0">
                <a:solidFill>
                  <a:schemeClr val="tx1"/>
                </a:solidFill>
                <a:latin typeface="+mn-lt"/>
                <a:ea typeface="+mn-ea"/>
                <a:cs typeface="+mn-cs"/>
              </a:rPr>
              <a:t> side effect during </a:t>
            </a:r>
            <a:r>
              <a:rPr lang="en-US" sz="1200" b="0" i="0" kern="1200" dirty="0" err="1" smtClean="0">
                <a:solidFill>
                  <a:schemeClr val="tx1"/>
                </a:solidFill>
                <a:latin typeface="+mn-lt"/>
                <a:ea typeface="+mn-ea"/>
                <a:cs typeface="+mn-cs"/>
              </a:rPr>
              <a:t>Vemurafenib</a:t>
            </a:r>
            <a:r>
              <a:rPr lang="en-US" sz="1200" b="0" i="0" kern="1200" dirty="0" smtClean="0">
                <a:solidFill>
                  <a:schemeClr val="tx1"/>
                </a:solidFill>
                <a:latin typeface="+mn-lt"/>
                <a:ea typeface="+mn-ea"/>
                <a:cs typeface="+mn-cs"/>
              </a:rPr>
              <a:t> treatment (48% of treated patients of our series). From a clinical point of view, this rash could be similar to other drug-related exanthemas and it is characterized by the onset of maculae and follicular papules mainly distributed on the trunk and limbs (</a:t>
            </a:r>
            <a:r>
              <a:rPr lang="en-US" sz="1200" b="0" i="0" u="none" strike="noStrike" kern="1200" dirty="0" smtClean="0">
                <a:solidFill>
                  <a:schemeClr val="tx1"/>
                </a:solidFill>
                <a:latin typeface="+mn-lt"/>
                <a:ea typeface="+mn-ea"/>
                <a:cs typeface="+mn-cs"/>
                <a:hlinkClick r:id="rId3"/>
              </a:rPr>
              <a:t>Figure 2)</a:t>
            </a:r>
            <a:r>
              <a:rPr lang="en-US" sz="1200" b="0" i="0" kern="1200" dirty="0" smtClean="0">
                <a:solidFill>
                  <a:schemeClr val="tx1"/>
                </a:solidFill>
                <a:latin typeface="+mn-lt"/>
                <a:ea typeface="+mn-ea"/>
                <a:cs typeface="+mn-cs"/>
              </a:rPr>
              <a:t>; the head region is generally spared. Rush appears after a median time of 11 days (range 7-55 days), it is generally self-limiting and spontaneously resolve after a median of 18 days from the onset (range 2-95). In the majority of cases, it is asymptomatic, even if some patients reported </a:t>
            </a:r>
            <a:r>
              <a:rPr lang="en-US" sz="1200" b="0" i="0" kern="1200" dirty="0" err="1" smtClean="0">
                <a:solidFill>
                  <a:schemeClr val="tx1"/>
                </a:solidFill>
                <a:latin typeface="+mn-lt"/>
                <a:ea typeface="+mn-ea"/>
                <a:cs typeface="+mn-cs"/>
              </a:rPr>
              <a:t>pruritus</a:t>
            </a:r>
            <a:r>
              <a:rPr lang="en-US" sz="1200" b="0" i="0" kern="1200" dirty="0" smtClean="0">
                <a:solidFill>
                  <a:schemeClr val="tx1"/>
                </a:solidFill>
                <a:latin typeface="+mn-lt"/>
                <a:ea typeface="+mn-ea"/>
                <a:cs typeface="+mn-cs"/>
              </a:rPr>
              <a:t> [personal unpublished data].</a:t>
            </a:r>
          </a:p>
          <a:p>
            <a:pPr fontAlgn="base"/>
            <a:r>
              <a:rPr lang="en-US" sz="1200" b="0" i="0" kern="1200" dirty="0" smtClean="0">
                <a:solidFill>
                  <a:schemeClr val="tx1"/>
                </a:solidFill>
                <a:latin typeface="+mn-lt"/>
                <a:ea typeface="+mn-ea"/>
                <a:cs typeface="+mn-cs"/>
              </a:rPr>
              <a:t>Cases that underwent skin biopsy show an inflammatory </a:t>
            </a:r>
            <a:r>
              <a:rPr lang="en-US" sz="1200" b="0" i="0" kern="1200" dirty="0" err="1" smtClean="0">
                <a:solidFill>
                  <a:schemeClr val="tx1"/>
                </a:solidFill>
                <a:latin typeface="+mn-lt"/>
                <a:ea typeface="+mn-ea"/>
                <a:cs typeface="+mn-cs"/>
              </a:rPr>
              <a:t>lympho-histiocytic</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lichenoid</a:t>
            </a:r>
            <a:r>
              <a:rPr lang="en-US" sz="1200" b="0" i="0" kern="1200" dirty="0" smtClean="0">
                <a:solidFill>
                  <a:schemeClr val="tx1"/>
                </a:solidFill>
                <a:latin typeface="+mn-lt"/>
                <a:ea typeface="+mn-ea"/>
                <a:cs typeface="+mn-cs"/>
              </a:rPr>
              <a:t> infiltrate, even if </a:t>
            </a:r>
            <a:r>
              <a:rPr lang="en-US" sz="1200" b="0" i="0" kern="1200" dirty="0" err="1" smtClean="0">
                <a:solidFill>
                  <a:schemeClr val="tx1"/>
                </a:solidFill>
                <a:latin typeface="+mn-lt"/>
                <a:ea typeface="+mn-ea"/>
                <a:cs typeface="+mn-cs"/>
              </a:rPr>
              <a:t>keratinocytes</a:t>
            </a:r>
            <a:r>
              <a:rPr lang="en-US" sz="1200" b="0" i="0" kern="1200" dirty="0" smtClean="0">
                <a:solidFill>
                  <a:schemeClr val="tx1"/>
                </a:solidFill>
                <a:latin typeface="+mn-lt"/>
                <a:ea typeface="+mn-ea"/>
                <a:cs typeface="+mn-cs"/>
              </a:rPr>
              <a:t> activation should be observed [</a:t>
            </a:r>
            <a:r>
              <a:rPr lang="en-US" sz="1200" b="0" i="0" u="none" strike="noStrike" kern="1200" dirty="0" smtClean="0">
                <a:solidFill>
                  <a:schemeClr val="tx1"/>
                </a:solidFill>
                <a:latin typeface="+mn-lt"/>
                <a:ea typeface="+mn-ea"/>
                <a:cs typeface="+mn-cs"/>
                <a:hlinkClick r:id="rId3"/>
              </a:rPr>
              <a:t>18</a:t>
            </a:r>
            <a:r>
              <a:rPr lang="en-US" sz="1200" b="0" i="0" kern="1200" dirty="0" smtClean="0">
                <a:solidFill>
                  <a:schemeClr val="tx1"/>
                </a:solidFill>
                <a:latin typeface="+mn-lt"/>
                <a:ea typeface="+mn-ea"/>
                <a:cs typeface="+mn-cs"/>
              </a:rPr>
              <a:t>]. The origin of this </a:t>
            </a:r>
            <a:r>
              <a:rPr lang="en-US" sz="1200" b="0" i="0" kern="1200" dirty="0" err="1" smtClean="0">
                <a:solidFill>
                  <a:schemeClr val="tx1"/>
                </a:solidFill>
                <a:latin typeface="+mn-lt"/>
                <a:ea typeface="+mn-ea"/>
                <a:cs typeface="+mn-cs"/>
              </a:rPr>
              <a:t>maculo-papular</a:t>
            </a:r>
            <a:r>
              <a:rPr lang="en-US" sz="1200" b="0" i="0" kern="1200" dirty="0" smtClean="0">
                <a:solidFill>
                  <a:schemeClr val="tx1"/>
                </a:solidFill>
                <a:latin typeface="+mn-lt"/>
                <a:ea typeface="+mn-ea"/>
                <a:cs typeface="+mn-cs"/>
              </a:rPr>
              <a:t> eruption is still unclear; however these features can explain the usefulness of topical steroids, as well as the anecdotic finding that rush did not occurred in patients receiving concomitant steroids for medical treatments related to other diseases.</a:t>
            </a:r>
          </a:p>
          <a:p>
            <a:pPr fontAlgn="base"/>
            <a:r>
              <a:rPr lang="en-US" sz="1200" b="0" i="0" kern="1200" dirty="0" smtClean="0">
                <a:solidFill>
                  <a:schemeClr val="tx1"/>
                </a:solidFill>
                <a:latin typeface="+mn-lt"/>
                <a:ea typeface="+mn-ea"/>
                <a:cs typeface="+mn-cs"/>
              </a:rPr>
              <a:t>Because of the self-limiting nature of this side effect, we recommend the routinely use of topical emollients; steroids should be limited to symptomatic cases. Patients also have to be informed about the frequency and benignity of this rash; however, persistent or clinically atypical exanthemas should be referred to an experienced dermatologist to avoid the risk of Steven-Johnson Syndrome /Toxic Epidermal </a:t>
            </a:r>
            <a:r>
              <a:rPr lang="en-US" sz="1200" b="0" i="0" kern="1200" dirty="0" err="1" smtClean="0">
                <a:solidFill>
                  <a:schemeClr val="tx1"/>
                </a:solidFill>
                <a:latin typeface="+mn-lt"/>
                <a:ea typeface="+mn-ea"/>
                <a:cs typeface="+mn-cs"/>
              </a:rPr>
              <a:t>Necrolysis</a:t>
            </a:r>
            <a:r>
              <a:rPr lang="en-US" sz="1200" b="0" i="0" kern="1200" dirty="0" smtClean="0">
                <a:solidFill>
                  <a:schemeClr val="tx1"/>
                </a:solidFill>
                <a:latin typeface="+mn-lt"/>
                <a:ea typeface="+mn-ea"/>
                <a:cs typeface="+mn-cs"/>
              </a:rPr>
              <a:t> (SJS/TEN) [</a:t>
            </a:r>
            <a:r>
              <a:rPr lang="en-US" sz="1200" b="0" i="0" u="none" strike="noStrike" kern="1200" dirty="0" smtClean="0">
                <a:solidFill>
                  <a:schemeClr val="tx1"/>
                </a:solidFill>
                <a:latin typeface="+mn-lt"/>
                <a:ea typeface="+mn-ea"/>
                <a:cs typeface="+mn-cs"/>
                <a:hlinkClick r:id="rId3"/>
              </a:rPr>
              <a:t>33</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rPr>
              <a:t>34</a:t>
            </a:r>
            <a:r>
              <a:rPr lang="en-US" sz="1200" b="0" i="0" kern="1200" dirty="0" smtClean="0">
                <a:solidFill>
                  <a:schemeClr val="tx1"/>
                </a:solidFill>
                <a:latin typeface="+mn-lt"/>
                <a:ea typeface="+mn-ea"/>
                <a:cs typeface="+mn-cs"/>
              </a:rPr>
              <a:t>].</a:t>
            </a:r>
            <a:endParaRPr lang="en-US" sz="1200" b="0" i="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82C7E7DE-9CF4-4185-83AB-57C9966B0981}" type="slidenum">
              <a:rPr lang="ru-RU" smtClean="0"/>
              <a:pPr/>
              <a:t>25</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en-US" dirty="0" smtClean="0"/>
              <a:t>Viral warts represent the second most frequent </a:t>
            </a:r>
            <a:r>
              <a:rPr lang="en-US" dirty="0" err="1" smtClean="0"/>
              <a:t>cutaneous</a:t>
            </a:r>
            <a:r>
              <a:rPr lang="en-US" dirty="0" smtClean="0"/>
              <a:t> side effect of </a:t>
            </a:r>
            <a:r>
              <a:rPr lang="en-US" dirty="0" err="1" smtClean="0"/>
              <a:t>Vemurafenib</a:t>
            </a:r>
            <a:r>
              <a:rPr lang="en-US" dirty="0" smtClean="0"/>
              <a:t> [</a:t>
            </a:r>
            <a:r>
              <a:rPr lang="en-US" sz="1200" u="none" strike="noStrike" kern="1200" dirty="0" smtClean="0">
                <a:solidFill>
                  <a:schemeClr val="tx1"/>
                </a:solidFill>
                <a:latin typeface="+mn-lt"/>
                <a:ea typeface="+mn-ea"/>
                <a:cs typeface="+mn-cs"/>
                <a:hlinkClick r:id="rId3"/>
              </a:rPr>
              <a:t>15</a:t>
            </a:r>
            <a:r>
              <a:rPr lang="en-US" dirty="0" smtClean="0"/>
              <a:t>-</a:t>
            </a:r>
            <a:r>
              <a:rPr lang="en-US" sz="1200" u="none" strike="noStrike" kern="1200" dirty="0" smtClean="0">
                <a:solidFill>
                  <a:schemeClr val="tx1"/>
                </a:solidFill>
                <a:latin typeface="+mn-lt"/>
                <a:ea typeface="+mn-ea"/>
                <a:cs typeface="+mn-cs"/>
                <a:hlinkClick r:id="rId3"/>
              </a:rPr>
              <a:t>17</a:t>
            </a:r>
            <a:r>
              <a:rPr lang="en-US" dirty="0" smtClean="0"/>
              <a:t>] which affects about 41% of patients in our experience; median time of onset is 50 days from the initiation of treatment. Warts affect mainly the regions of the head and neck, less frequently the trunk and limbs (</a:t>
            </a:r>
            <a:r>
              <a:rPr lang="en-US" sz="1200" u="none" strike="noStrike" kern="1200" dirty="0" smtClean="0">
                <a:solidFill>
                  <a:schemeClr val="tx1"/>
                </a:solidFill>
                <a:latin typeface="+mn-lt"/>
                <a:ea typeface="+mn-ea"/>
                <a:cs typeface="+mn-cs"/>
                <a:hlinkClick r:id="rId3"/>
              </a:rPr>
              <a:t>Figure 3)</a:t>
            </a:r>
            <a:r>
              <a:rPr lang="en-US" dirty="0" smtClean="0"/>
              <a:t>. In our </a:t>
            </a:r>
            <a:r>
              <a:rPr lang="en-US" dirty="0" err="1" smtClean="0"/>
              <a:t>casistics</a:t>
            </a:r>
            <a:r>
              <a:rPr lang="en-US" dirty="0" smtClean="0"/>
              <a:t>, viral warts were the first </a:t>
            </a:r>
            <a:r>
              <a:rPr lang="en-US" dirty="0" err="1" smtClean="0"/>
              <a:t>cutaneous</a:t>
            </a:r>
            <a:r>
              <a:rPr lang="en-US" dirty="0" smtClean="0"/>
              <a:t> side effect in 13.7% of patients [unpublished data].</a:t>
            </a:r>
          </a:p>
          <a:p>
            <a:pPr fontAlgn="base"/>
            <a:r>
              <a:rPr lang="en-US" dirty="0" err="1" smtClean="0"/>
              <a:t>Histologically</a:t>
            </a:r>
            <a:r>
              <a:rPr lang="en-US" dirty="0" smtClean="0"/>
              <a:t>, </a:t>
            </a:r>
            <a:r>
              <a:rPr lang="en-US" dirty="0" err="1" smtClean="0"/>
              <a:t>Vemurafenib</a:t>
            </a:r>
            <a:r>
              <a:rPr lang="en-US" dirty="0" smtClean="0"/>
              <a:t>-dependent warts were indistinguishable from common viral warts [</a:t>
            </a:r>
            <a:r>
              <a:rPr lang="en-US" sz="1200" u="none" strike="noStrike" kern="1200" dirty="0" smtClean="0">
                <a:solidFill>
                  <a:schemeClr val="tx1"/>
                </a:solidFill>
                <a:latin typeface="+mn-lt"/>
                <a:ea typeface="+mn-ea"/>
                <a:cs typeface="+mn-cs"/>
                <a:hlinkClick r:id="rId3"/>
              </a:rPr>
              <a:t>15</a:t>
            </a:r>
            <a:r>
              <a:rPr lang="en-US" dirty="0" smtClean="0"/>
              <a:t>, </a:t>
            </a:r>
            <a:r>
              <a:rPr lang="en-US" sz="1200" u="none" strike="noStrike" kern="1200" dirty="0" smtClean="0">
                <a:solidFill>
                  <a:schemeClr val="tx1"/>
                </a:solidFill>
                <a:latin typeface="+mn-lt"/>
                <a:ea typeface="+mn-ea"/>
                <a:cs typeface="+mn-cs"/>
                <a:hlinkClick r:id="rId3"/>
              </a:rPr>
              <a:t>19</a:t>
            </a:r>
            <a:r>
              <a:rPr lang="en-US" dirty="0" smtClean="0"/>
              <a:t>]; standard wart treatments (e.g. cryosurgery, </a:t>
            </a:r>
            <a:r>
              <a:rPr lang="en-US" dirty="0" err="1" smtClean="0"/>
              <a:t>keratolytic</a:t>
            </a:r>
            <a:r>
              <a:rPr lang="en-US" dirty="0" smtClean="0"/>
              <a:t> solutions, and </a:t>
            </a:r>
            <a:r>
              <a:rPr lang="en-US" dirty="0" err="1" smtClean="0"/>
              <a:t>diathermic</a:t>
            </a:r>
            <a:r>
              <a:rPr lang="en-US" dirty="0" smtClean="0"/>
              <a:t> coagulation) usually are very effective.</a:t>
            </a:r>
          </a:p>
          <a:p>
            <a:r>
              <a:rPr lang="en-US" sz="1200" b="0" i="0" u="none" strike="noStrike" kern="1200" dirty="0" smtClean="0">
                <a:solidFill>
                  <a:schemeClr val="tx1"/>
                </a:solidFill>
                <a:latin typeface="+mn-lt"/>
                <a:ea typeface="+mn-ea"/>
                <a:cs typeface="+mn-cs"/>
                <a:hlinkClick r:id="rId4"/>
              </a:rPr>
              <a:t/>
            </a:r>
            <a:br>
              <a:rPr lang="en-US" sz="1200" b="0" i="0" u="none" strike="noStrike" kern="1200" dirty="0" smtClean="0">
                <a:solidFill>
                  <a:schemeClr val="tx1"/>
                </a:solidFill>
                <a:latin typeface="+mn-lt"/>
                <a:ea typeface="+mn-ea"/>
                <a:cs typeface="+mn-cs"/>
                <a:hlinkClick r:id="rId4"/>
              </a:rPr>
            </a:br>
            <a:endParaRPr lang="ru-RU" dirty="0"/>
          </a:p>
        </p:txBody>
      </p:sp>
      <p:sp>
        <p:nvSpPr>
          <p:cNvPr id="4" name="Номер слайда 3"/>
          <p:cNvSpPr>
            <a:spLocks noGrp="1"/>
          </p:cNvSpPr>
          <p:nvPr>
            <p:ph type="sldNum" sz="quarter" idx="10"/>
          </p:nvPr>
        </p:nvSpPr>
        <p:spPr/>
        <p:txBody>
          <a:bodyPr/>
          <a:lstStyle/>
          <a:p>
            <a:fld id="{82C7E7DE-9CF4-4185-83AB-57C9966B0981}" type="slidenum">
              <a:rPr lang="ru-RU" smtClean="0"/>
              <a:pPr/>
              <a:t>26</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en-US" sz="1200" b="1" i="0" kern="1200" cap="all" dirty="0" smtClean="0">
                <a:solidFill>
                  <a:schemeClr val="tx1"/>
                </a:solidFill>
                <a:latin typeface="+mn-lt"/>
                <a:ea typeface="+mn-ea"/>
                <a:cs typeface="+mn-cs"/>
              </a:rPr>
              <a:t>HYPERKERATOSIS</a:t>
            </a:r>
          </a:p>
          <a:p>
            <a:pPr fontAlgn="base"/>
            <a:r>
              <a:rPr lang="en-US" sz="1200" b="0" i="0" kern="1200" dirty="0" smtClean="0">
                <a:solidFill>
                  <a:schemeClr val="tx1"/>
                </a:solidFill>
                <a:latin typeface="+mn-lt"/>
                <a:ea typeface="+mn-ea"/>
                <a:cs typeface="+mn-cs"/>
              </a:rPr>
              <a:t>In a percentage of </a:t>
            </a:r>
            <a:r>
              <a:rPr lang="en-US" sz="1200" b="0" i="0" kern="1200" dirty="0" err="1" smtClean="0">
                <a:solidFill>
                  <a:schemeClr val="tx1"/>
                </a:solidFill>
                <a:latin typeface="+mn-lt"/>
                <a:ea typeface="+mn-ea"/>
                <a:cs typeface="+mn-cs"/>
              </a:rPr>
              <a:t>Vemurafenib</a:t>
            </a:r>
            <a:r>
              <a:rPr lang="en-US" sz="1200" b="0" i="0" kern="1200" dirty="0" smtClean="0">
                <a:solidFill>
                  <a:schemeClr val="tx1"/>
                </a:solidFill>
                <a:latin typeface="+mn-lt"/>
                <a:ea typeface="+mn-ea"/>
                <a:cs typeface="+mn-cs"/>
              </a:rPr>
              <a:t>-treated patients, the induction of a </a:t>
            </a:r>
            <a:r>
              <a:rPr lang="en-US" sz="1200" b="0" i="0" kern="1200" dirty="0" err="1" smtClean="0">
                <a:solidFill>
                  <a:schemeClr val="tx1"/>
                </a:solidFill>
                <a:latin typeface="+mn-lt"/>
                <a:ea typeface="+mn-ea"/>
                <a:cs typeface="+mn-cs"/>
              </a:rPr>
              <a:t>keratinocytic</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hyperproliferation</a:t>
            </a:r>
            <a:r>
              <a:rPr lang="en-US" sz="1200" b="0" i="0" kern="1200" dirty="0" smtClean="0">
                <a:solidFill>
                  <a:schemeClr val="tx1"/>
                </a:solidFill>
                <a:latin typeface="+mn-lt"/>
                <a:ea typeface="+mn-ea"/>
                <a:cs typeface="+mn-cs"/>
              </a:rPr>
              <a:t> without signs of apoptosis results in an increased epidermal thickness [</a:t>
            </a:r>
            <a:r>
              <a:rPr lang="en-US" sz="1200" b="0" i="0" u="none" strike="noStrike" kern="1200" dirty="0" smtClean="0">
                <a:solidFill>
                  <a:schemeClr val="tx1"/>
                </a:solidFill>
                <a:latin typeface="+mn-lt"/>
                <a:ea typeface="+mn-ea"/>
                <a:cs typeface="+mn-cs"/>
                <a:hlinkClick r:id="rId3"/>
              </a:rPr>
              <a:t>28</a:t>
            </a:r>
            <a:r>
              <a:rPr lang="en-US" sz="1200" b="0" i="0" kern="1200" dirty="0" smtClean="0">
                <a:solidFill>
                  <a:schemeClr val="tx1"/>
                </a:solidFill>
                <a:latin typeface="+mn-lt"/>
                <a:ea typeface="+mn-ea"/>
                <a:cs typeface="+mn-cs"/>
              </a:rPr>
              <a:t>]. Plantar hyperkeratosis occurs mainly in areas under physical pressure, whereas diffuse </a:t>
            </a:r>
            <a:r>
              <a:rPr lang="en-US" sz="1200" b="0" i="0" kern="1200" dirty="0" err="1" smtClean="0">
                <a:solidFill>
                  <a:schemeClr val="tx1"/>
                </a:solidFill>
                <a:latin typeface="+mn-lt"/>
                <a:ea typeface="+mn-ea"/>
                <a:cs typeface="+mn-cs"/>
              </a:rPr>
              <a:t>hyperkeratotic</a:t>
            </a:r>
            <a:r>
              <a:rPr lang="en-US" sz="1200" b="0" i="0" kern="1200" dirty="0" smtClean="0">
                <a:solidFill>
                  <a:schemeClr val="tx1"/>
                </a:solidFill>
                <a:latin typeface="+mn-lt"/>
                <a:ea typeface="+mn-ea"/>
                <a:cs typeface="+mn-cs"/>
              </a:rPr>
              <a:t> follicular papules are observed mainly in the lower limbs and forearms (</a:t>
            </a:r>
            <a:r>
              <a:rPr lang="en-US" sz="1200" b="0" i="0" u="none" strike="noStrike" kern="1200" dirty="0" smtClean="0">
                <a:solidFill>
                  <a:schemeClr val="tx1"/>
                </a:solidFill>
                <a:latin typeface="+mn-lt"/>
                <a:ea typeface="+mn-ea"/>
                <a:cs typeface="+mn-cs"/>
                <a:hlinkClick r:id="rId3"/>
              </a:rPr>
              <a:t>Figure 4)</a:t>
            </a:r>
            <a:r>
              <a:rPr lang="en-US" sz="1200" b="0" i="0" kern="1200" dirty="0" smtClean="0">
                <a:solidFill>
                  <a:schemeClr val="tx1"/>
                </a:solidFill>
                <a:latin typeface="+mn-lt"/>
                <a:ea typeface="+mn-ea"/>
                <a:cs typeface="+mn-cs"/>
              </a:rPr>
              <a:t>. In our experience, the median onset time of localized and diffuse hyperkeratosis is 44 and 31 days, respectively.</a:t>
            </a:r>
          </a:p>
          <a:p>
            <a:pPr fontAlgn="base"/>
            <a:r>
              <a:rPr lang="en-US" sz="1200" b="0" i="0" kern="1200" dirty="0" smtClean="0">
                <a:solidFill>
                  <a:schemeClr val="tx1"/>
                </a:solidFill>
                <a:latin typeface="+mn-lt"/>
                <a:ea typeface="+mn-ea"/>
                <a:cs typeface="+mn-cs"/>
              </a:rPr>
              <a:t>Topical </a:t>
            </a:r>
            <a:r>
              <a:rPr lang="en-US" sz="1200" b="0" i="0" kern="1200" dirty="0" err="1" smtClean="0">
                <a:solidFill>
                  <a:schemeClr val="tx1"/>
                </a:solidFill>
                <a:latin typeface="+mn-lt"/>
                <a:ea typeface="+mn-ea"/>
                <a:cs typeface="+mn-cs"/>
              </a:rPr>
              <a:t>keratolytic</a:t>
            </a:r>
            <a:r>
              <a:rPr lang="en-US" sz="1200" b="0" i="0" kern="1200" dirty="0" smtClean="0">
                <a:solidFill>
                  <a:schemeClr val="tx1"/>
                </a:solidFill>
                <a:latin typeface="+mn-lt"/>
                <a:ea typeface="+mn-ea"/>
                <a:cs typeface="+mn-cs"/>
              </a:rPr>
              <a:t> and emollient treatment can reduce hyperkeratosis, even if a complete resolution of this side effect was observed only after </a:t>
            </a:r>
            <a:r>
              <a:rPr lang="en-US" sz="1200" b="0" i="0" kern="1200" dirty="0" err="1" smtClean="0">
                <a:solidFill>
                  <a:schemeClr val="tx1"/>
                </a:solidFill>
                <a:latin typeface="+mn-lt"/>
                <a:ea typeface="+mn-ea"/>
                <a:cs typeface="+mn-cs"/>
              </a:rPr>
              <a:t>Vemurafenib</a:t>
            </a:r>
            <a:r>
              <a:rPr lang="en-US" sz="1200" b="0" i="0" kern="1200" dirty="0" smtClean="0">
                <a:solidFill>
                  <a:schemeClr val="tx1"/>
                </a:solidFill>
                <a:latin typeface="+mn-lt"/>
                <a:ea typeface="+mn-ea"/>
                <a:cs typeface="+mn-cs"/>
              </a:rPr>
              <a:t> discontinuation.</a:t>
            </a:r>
          </a:p>
          <a:p>
            <a:endParaRPr lang="ru-RU" dirty="0"/>
          </a:p>
        </p:txBody>
      </p:sp>
      <p:sp>
        <p:nvSpPr>
          <p:cNvPr id="4" name="Номер слайда 3"/>
          <p:cNvSpPr>
            <a:spLocks noGrp="1"/>
          </p:cNvSpPr>
          <p:nvPr>
            <p:ph type="sldNum" sz="quarter" idx="10"/>
          </p:nvPr>
        </p:nvSpPr>
        <p:spPr/>
        <p:txBody>
          <a:bodyPr/>
          <a:lstStyle/>
          <a:p>
            <a:fld id="{82C7E7DE-9CF4-4185-83AB-57C9966B0981}" type="slidenum">
              <a:rPr lang="ru-RU" smtClean="0"/>
              <a:pPr/>
              <a:t>27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083786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0837863"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75408" y="758952"/>
            <a:ext cx="8941237"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977871" y="4455621"/>
            <a:ext cx="8941237"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D8ADE74-D494-4A4C-A42C-8B655965A131}" type="datetime1">
              <a:rPr lang="ru-RU" smtClean="0"/>
              <a:pPr/>
              <a:t>20.12.2017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214157-2F0F-4467-B9E0-0EF024492CC7}" type="slidenum">
              <a:rPr lang="ru-RU" smtClean="0"/>
              <a:pPr/>
              <a:t>‹#›</a:t>
            </a:fld>
            <a:endParaRPr lang="ru-RU"/>
          </a:p>
        </p:txBody>
      </p:sp>
      <p:cxnSp>
        <p:nvCxnSpPr>
          <p:cNvPr id="9" name="Straight Connector 8"/>
          <p:cNvCxnSpPr/>
          <p:nvPr/>
        </p:nvCxnSpPr>
        <p:spPr>
          <a:xfrm>
            <a:off x="1073526" y="4343400"/>
            <a:ext cx="877866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71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CFDCB34-AED3-4627-85B6-6C547207AC1C}" type="datetime1">
              <a:rPr lang="ru-RU" smtClean="0"/>
              <a:pPr/>
              <a:t>20.12.2017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214157-2F0F-4467-B9E0-0EF024492CC7}" type="slidenum">
              <a:rPr lang="ru-RU" smtClean="0"/>
              <a:pPr/>
              <a:t>‹#›</a:t>
            </a:fld>
            <a:endParaRPr lang="ru-RU"/>
          </a:p>
        </p:txBody>
      </p:sp>
    </p:spTree>
    <p:extLst>
      <p:ext uri="{BB962C8B-B14F-4D97-AF65-F5344CB8AC3E}">
        <p14:creationId xmlns:p14="http://schemas.microsoft.com/office/powerpoint/2010/main" val="293043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823" y="6400800"/>
            <a:ext cx="1083504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1083504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755846" y="412302"/>
            <a:ext cx="2336914"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45103" y="412302"/>
            <a:ext cx="6875269"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919E323-4101-4677-99CA-9F79AAC733A6}" type="datetime1">
              <a:rPr lang="ru-RU" smtClean="0"/>
              <a:pPr/>
              <a:t>20.12.2017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214157-2F0F-4467-B9E0-0EF024492CC7}" type="slidenum">
              <a:rPr lang="ru-RU" smtClean="0"/>
              <a:pPr/>
              <a:t>‹#›</a:t>
            </a:fld>
            <a:endParaRPr lang="ru-RU"/>
          </a:p>
        </p:txBody>
      </p:sp>
    </p:spTree>
    <p:extLst>
      <p:ext uri="{BB962C8B-B14F-4D97-AF65-F5344CB8AC3E}">
        <p14:creationId xmlns:p14="http://schemas.microsoft.com/office/powerpoint/2010/main" val="64352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732F0E1-6035-4877-ABF4-6B1AD08332BA}" type="datetime1">
              <a:rPr lang="ru-RU" smtClean="0"/>
              <a:pPr/>
              <a:t>20.12.2017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214157-2F0F-4467-B9E0-0EF024492CC7}" type="slidenum">
              <a:rPr lang="ru-RU" smtClean="0"/>
              <a:pPr/>
              <a:t>‹#›</a:t>
            </a:fld>
            <a:endParaRPr lang="ru-RU"/>
          </a:p>
        </p:txBody>
      </p:sp>
    </p:spTree>
    <p:extLst>
      <p:ext uri="{BB962C8B-B14F-4D97-AF65-F5344CB8AC3E}">
        <p14:creationId xmlns:p14="http://schemas.microsoft.com/office/powerpoint/2010/main" val="54945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823" y="6400800"/>
            <a:ext cx="1083504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1083504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75408" y="758952"/>
            <a:ext cx="8941237"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5408" y="4453128"/>
            <a:ext cx="8941237"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C5DF36-AC33-4F6E-835B-B1C40E676201}" type="datetime1">
              <a:rPr lang="ru-RU" smtClean="0"/>
              <a:pPr/>
              <a:t>20.12.2017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214157-2F0F-4467-B9E0-0EF024492CC7}" type="slidenum">
              <a:rPr lang="ru-RU" smtClean="0"/>
              <a:pPr/>
              <a:t>‹#›</a:t>
            </a:fld>
            <a:endParaRPr lang="ru-RU"/>
          </a:p>
        </p:txBody>
      </p:sp>
      <p:cxnSp>
        <p:nvCxnSpPr>
          <p:cNvPr id="9" name="Straight Connector 8"/>
          <p:cNvCxnSpPr/>
          <p:nvPr/>
        </p:nvCxnSpPr>
        <p:spPr>
          <a:xfrm>
            <a:off x="1073526" y="4343400"/>
            <a:ext cx="877866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26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975408" y="286604"/>
            <a:ext cx="8941237"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75407" y="1845735"/>
            <a:ext cx="4389335"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27310" y="1845735"/>
            <a:ext cx="4389335"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D2E6DF9-2EE0-4A93-824C-826885D36AE4}" type="datetime1">
              <a:rPr lang="ru-RU" smtClean="0"/>
              <a:pPr/>
              <a:t>20.12.2017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214157-2F0F-4467-B9E0-0EF024492CC7}" type="slidenum">
              <a:rPr lang="ru-RU" smtClean="0"/>
              <a:pPr/>
              <a:t>‹#›</a:t>
            </a:fld>
            <a:endParaRPr lang="ru-RU"/>
          </a:p>
        </p:txBody>
      </p:sp>
    </p:spTree>
    <p:extLst>
      <p:ext uri="{BB962C8B-B14F-4D97-AF65-F5344CB8AC3E}">
        <p14:creationId xmlns:p14="http://schemas.microsoft.com/office/powerpoint/2010/main" val="292407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975408" y="286604"/>
            <a:ext cx="8941237"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75407" y="1846052"/>
            <a:ext cx="4389335"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75407" y="2582335"/>
            <a:ext cx="4389335"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527310" y="1846052"/>
            <a:ext cx="4389335"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27310" y="2582334"/>
            <a:ext cx="4389335"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54ECA47-82A8-4C20-BE53-8B5690AAAA2D}" type="datetime1">
              <a:rPr lang="ru-RU" smtClean="0"/>
              <a:pPr/>
              <a:t>20.12.2017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E214157-2F0F-4467-B9E0-0EF024492CC7}" type="slidenum">
              <a:rPr lang="ru-RU" smtClean="0"/>
              <a:pPr/>
              <a:t>‹#›</a:t>
            </a:fld>
            <a:endParaRPr lang="ru-RU"/>
          </a:p>
        </p:txBody>
      </p:sp>
    </p:spTree>
    <p:extLst>
      <p:ext uri="{BB962C8B-B14F-4D97-AF65-F5344CB8AC3E}">
        <p14:creationId xmlns:p14="http://schemas.microsoft.com/office/powerpoint/2010/main" val="329158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09E4622-56A9-461A-9F61-24709A14EFD6}" type="datetime1">
              <a:rPr lang="ru-RU" smtClean="0"/>
              <a:pPr/>
              <a:t>20.12.2017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E214157-2F0F-4467-B9E0-0EF024492CC7}" type="slidenum">
              <a:rPr lang="ru-RU" smtClean="0"/>
              <a:pPr/>
              <a:t>‹#›</a:t>
            </a:fld>
            <a:endParaRPr lang="ru-RU"/>
          </a:p>
        </p:txBody>
      </p:sp>
    </p:spTree>
    <p:extLst>
      <p:ext uri="{BB962C8B-B14F-4D97-AF65-F5344CB8AC3E}">
        <p14:creationId xmlns:p14="http://schemas.microsoft.com/office/powerpoint/2010/main" val="155255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823" y="6400800"/>
            <a:ext cx="1083504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334316"/>
            <a:ext cx="1083504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CDF6372-8545-4DBC-9B77-1BB538066081}" type="datetime1">
              <a:rPr lang="ru-RU" smtClean="0"/>
              <a:pPr/>
              <a:t>20.12.2017</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5E214157-2F0F-4467-B9E0-0EF024492CC7}" type="slidenum">
              <a:rPr lang="ru-RU" smtClean="0"/>
              <a:pPr/>
              <a:t>‹#›</a:t>
            </a:fld>
            <a:endParaRPr lang="ru-RU"/>
          </a:p>
        </p:txBody>
      </p:sp>
    </p:spTree>
    <p:extLst>
      <p:ext uri="{BB962C8B-B14F-4D97-AF65-F5344CB8AC3E}">
        <p14:creationId xmlns:p14="http://schemas.microsoft.com/office/powerpoint/2010/main" val="54923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5" y="0"/>
            <a:ext cx="3600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591350" y="0"/>
            <a:ext cx="568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6420" y="594359"/>
            <a:ext cx="2844939"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267409" y="731520"/>
            <a:ext cx="5771162"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06420" y="2926080"/>
            <a:ext cx="2844939"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13809" y="6459786"/>
            <a:ext cx="2327678" cy="365125"/>
          </a:xfrm>
        </p:spPr>
        <p:txBody>
          <a:bodyPr/>
          <a:lstStyle>
            <a:lvl1pPr algn="l">
              <a:defRPr/>
            </a:lvl1pPr>
          </a:lstStyle>
          <a:p>
            <a:fld id="{3136A40F-DC51-4A52-B138-42D4B6FB2C0F}" type="datetime1">
              <a:rPr lang="ru-RU" smtClean="0"/>
              <a:pPr/>
              <a:t>20.12.2017</a:t>
            </a:fld>
            <a:endParaRPr lang="ru-RU"/>
          </a:p>
        </p:txBody>
      </p:sp>
      <p:sp>
        <p:nvSpPr>
          <p:cNvPr id="6" name="Footer Placeholder 5"/>
          <p:cNvSpPr>
            <a:spLocks noGrp="1"/>
          </p:cNvSpPr>
          <p:nvPr>
            <p:ph type="ftr" sz="quarter" idx="11"/>
          </p:nvPr>
        </p:nvSpPr>
        <p:spPr>
          <a:xfrm>
            <a:off x="4267409" y="6459786"/>
            <a:ext cx="4131935"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E214157-2F0F-4467-B9E0-0EF024492CC7}" type="slidenum">
              <a:rPr lang="ru-RU" smtClean="0"/>
              <a:pPr/>
              <a:t>‹#›</a:t>
            </a:fld>
            <a:endParaRPr lang="ru-RU"/>
          </a:p>
        </p:txBody>
      </p:sp>
    </p:spTree>
    <p:extLst>
      <p:ext uri="{BB962C8B-B14F-4D97-AF65-F5344CB8AC3E}">
        <p14:creationId xmlns:p14="http://schemas.microsoft.com/office/powerpoint/2010/main" val="327281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083504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4915076"/>
            <a:ext cx="1083504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75408" y="5074920"/>
            <a:ext cx="8990346"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4" y="0"/>
            <a:ext cx="10837850"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75408" y="5907024"/>
            <a:ext cx="8990007"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BB1EB6-DC63-4E56-AED7-CDBF001FA43F}" type="datetime1">
              <a:rPr lang="ru-RU" smtClean="0"/>
              <a:pPr/>
              <a:t>20.12.2017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214157-2F0F-4467-B9E0-0EF024492CC7}" type="slidenum">
              <a:rPr lang="ru-RU" smtClean="0"/>
              <a:pPr/>
              <a:t>‹#›</a:t>
            </a:fld>
            <a:endParaRPr lang="ru-RU"/>
          </a:p>
        </p:txBody>
      </p:sp>
    </p:spTree>
    <p:extLst>
      <p:ext uri="{BB962C8B-B14F-4D97-AF65-F5344CB8AC3E}">
        <p14:creationId xmlns:p14="http://schemas.microsoft.com/office/powerpoint/2010/main" val="268021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823" y="6400800"/>
            <a:ext cx="1083504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6334316"/>
            <a:ext cx="1083504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75408" y="286604"/>
            <a:ext cx="8941237"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75408" y="1845734"/>
            <a:ext cx="8941237"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5408" y="6459786"/>
            <a:ext cx="2197682" cy="365125"/>
          </a:xfrm>
          <a:prstGeom prst="rect">
            <a:avLst/>
          </a:prstGeom>
        </p:spPr>
        <p:txBody>
          <a:bodyPr vert="horz" lIns="91440" tIns="45720" rIns="91440" bIns="45720" rtlCol="0" anchor="ctr"/>
          <a:lstStyle>
            <a:lvl1pPr algn="l">
              <a:defRPr sz="900">
                <a:solidFill>
                  <a:srgbClr val="FFFFFF"/>
                </a:solidFill>
              </a:defRPr>
            </a:lvl1pPr>
          </a:lstStyle>
          <a:p>
            <a:fld id="{CA48C386-C482-4136-ABA5-62FCC13067D5}" type="datetime1">
              <a:rPr lang="ru-RU" smtClean="0"/>
              <a:pPr/>
              <a:t>20.12.2017</a:t>
            </a:fld>
            <a:endParaRPr lang="ru-RU"/>
          </a:p>
        </p:txBody>
      </p:sp>
      <p:sp>
        <p:nvSpPr>
          <p:cNvPr id="5" name="Footer Placeholder 4"/>
          <p:cNvSpPr>
            <a:spLocks noGrp="1"/>
          </p:cNvSpPr>
          <p:nvPr>
            <p:ph type="ftr" sz="quarter" idx="3"/>
          </p:nvPr>
        </p:nvSpPr>
        <p:spPr>
          <a:xfrm>
            <a:off x="3276769" y="6459786"/>
            <a:ext cx="4287146"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8800838" y="6459786"/>
            <a:ext cx="1166301" cy="365125"/>
          </a:xfrm>
          <a:prstGeom prst="rect">
            <a:avLst/>
          </a:prstGeom>
        </p:spPr>
        <p:txBody>
          <a:bodyPr vert="horz" lIns="91440" tIns="45720" rIns="91440" bIns="45720" rtlCol="0" anchor="ctr"/>
          <a:lstStyle>
            <a:lvl1pPr algn="r">
              <a:defRPr sz="1050">
                <a:solidFill>
                  <a:srgbClr val="FFFFFF"/>
                </a:solidFill>
              </a:defRPr>
            </a:lvl1pPr>
          </a:lstStyle>
          <a:p>
            <a:fld id="{5E214157-2F0F-4467-B9E0-0EF024492CC7}" type="slidenum">
              <a:rPr lang="ru-RU" smtClean="0"/>
              <a:pPr/>
              <a:t>‹#›</a:t>
            </a:fld>
            <a:endParaRPr lang="ru-RU"/>
          </a:p>
        </p:txBody>
      </p:sp>
      <p:cxnSp>
        <p:nvCxnSpPr>
          <p:cNvPr id="10" name="Straight Connector 9"/>
          <p:cNvCxnSpPr/>
          <p:nvPr/>
        </p:nvCxnSpPr>
        <p:spPr>
          <a:xfrm>
            <a:off x="1060969" y="1737845"/>
            <a:ext cx="885995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109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9731" y="1265273"/>
            <a:ext cx="10005236" cy="2087457"/>
          </a:xfrm>
        </p:spPr>
        <p:txBody>
          <a:bodyPr>
            <a:noAutofit/>
          </a:bodyPr>
          <a:lstStyle/>
          <a:p>
            <a:pPr algn="ctr"/>
            <a:r>
              <a:rPr lang="ru-RU" sz="4000" b="1" dirty="0" smtClean="0"/>
              <a:t>Поддерживающая терапия кожной токсичности при применении иммунотерапии злокачественных новообразований</a:t>
            </a:r>
            <a:endParaRPr lang="ru-RU" sz="4000" b="1" dirty="0"/>
          </a:p>
        </p:txBody>
      </p:sp>
      <p:sp>
        <p:nvSpPr>
          <p:cNvPr id="3" name="Подзаголовок 2"/>
          <p:cNvSpPr>
            <a:spLocks noGrp="1"/>
          </p:cNvSpPr>
          <p:nvPr>
            <p:ph type="subTitle" idx="1"/>
          </p:nvPr>
        </p:nvSpPr>
        <p:spPr>
          <a:xfrm>
            <a:off x="1477926" y="3604437"/>
            <a:ext cx="8335925" cy="2019341"/>
          </a:xfrm>
        </p:spPr>
        <p:txBody>
          <a:bodyPr>
            <a:normAutofit/>
          </a:bodyPr>
          <a:lstStyle/>
          <a:p>
            <a:r>
              <a:rPr lang="ru-RU" i="1" dirty="0" smtClean="0"/>
              <a:t>Красноперова Марина Николаевна, 7 курс</a:t>
            </a:r>
          </a:p>
          <a:p>
            <a:endParaRPr lang="ru-RU" i="1" dirty="0" smtClean="0"/>
          </a:p>
          <a:p>
            <a:r>
              <a:rPr lang="ru-RU" sz="2000" i="1" dirty="0" err="1" smtClean="0"/>
              <a:t>Фгбоу</a:t>
            </a:r>
            <a:r>
              <a:rPr lang="ru-RU" sz="2000" i="1" dirty="0" smtClean="0"/>
              <a:t> во РНИМУ им. Н.и. Пирогова </a:t>
            </a:r>
            <a:r>
              <a:rPr lang="ru-RU" sz="2000" i="1" dirty="0" err="1" smtClean="0"/>
              <a:t>минздрава</a:t>
            </a:r>
            <a:r>
              <a:rPr lang="ru-RU" sz="2000" i="1" dirty="0" smtClean="0"/>
              <a:t> </a:t>
            </a:r>
            <a:r>
              <a:rPr lang="ru-RU" sz="2000" i="1" dirty="0" err="1" smtClean="0"/>
              <a:t>россии</a:t>
            </a:r>
            <a:endParaRPr lang="ru-RU" sz="2000" dirty="0"/>
          </a:p>
        </p:txBody>
      </p:sp>
      <p:pic>
        <p:nvPicPr>
          <p:cNvPr id="7" name="Рисунок 6" descr="IMG_3463-2-3442.jpg"/>
          <p:cNvPicPr>
            <a:picLocks noChangeAspect="1"/>
          </p:cNvPicPr>
          <p:nvPr/>
        </p:nvPicPr>
        <p:blipFill>
          <a:blip r:embed="rId2" cstate="print"/>
          <a:stretch>
            <a:fillRect/>
          </a:stretch>
        </p:blipFill>
        <p:spPr>
          <a:xfrm>
            <a:off x="0" y="138021"/>
            <a:ext cx="10837863" cy="755317"/>
          </a:xfrm>
          <a:prstGeom prst="rect">
            <a:avLst/>
          </a:prstGeom>
        </p:spPr>
      </p:pic>
    </p:spTree>
    <p:extLst>
      <p:ext uri="{BB962C8B-B14F-4D97-AF65-F5344CB8AC3E}">
        <p14:creationId xmlns:p14="http://schemas.microsoft.com/office/powerpoint/2010/main" val="1679012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27174" y="286604"/>
            <a:ext cx="3889471" cy="1450757"/>
          </a:xfrm>
        </p:spPr>
        <p:txBody>
          <a:bodyPr/>
          <a:lstStyle/>
          <a:p>
            <a:r>
              <a:rPr lang="ru-RU" dirty="0" smtClean="0"/>
              <a:t>Экзантемы</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8618" y="1956620"/>
            <a:ext cx="3333750" cy="2228850"/>
          </a:xfrm>
        </p:spPr>
      </p:pic>
      <p:sp>
        <p:nvSpPr>
          <p:cNvPr id="4" name="Номер слайда 3"/>
          <p:cNvSpPr>
            <a:spLocks noGrp="1"/>
          </p:cNvSpPr>
          <p:nvPr>
            <p:ph type="sldNum" sz="quarter" idx="12"/>
          </p:nvPr>
        </p:nvSpPr>
        <p:spPr/>
        <p:txBody>
          <a:bodyPr/>
          <a:lstStyle/>
          <a:p>
            <a:fld id="{5E214157-2F0F-4467-B9E0-0EF024492CC7}" type="slidenum">
              <a:rPr lang="ru-RU" smtClean="0"/>
              <a:pPr/>
              <a:t>10</a:t>
            </a:fld>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35" y="141004"/>
            <a:ext cx="4389120" cy="6227064"/>
          </a:xfrm>
          <a:prstGeom prst="rect">
            <a:avLst/>
          </a:prstGeom>
        </p:spPr>
      </p:pic>
    </p:spTree>
    <p:extLst>
      <p:ext uri="{BB962C8B-B14F-4D97-AF65-F5344CB8AC3E}">
        <p14:creationId xmlns:p14="http://schemas.microsoft.com/office/powerpoint/2010/main" val="473604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6182" y="286605"/>
            <a:ext cx="8520464" cy="844106"/>
          </a:xfrm>
        </p:spPr>
        <p:txBody>
          <a:bodyPr/>
          <a:lstStyle/>
          <a:p>
            <a:r>
              <a:rPr lang="ru-RU" dirty="0" smtClean="0"/>
              <a:t>Синдром </a:t>
            </a:r>
            <a:r>
              <a:rPr lang="ru-RU" dirty="0" err="1" smtClean="0"/>
              <a:t>Лайелла</a:t>
            </a:r>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11</a:t>
            </a:fld>
            <a:endParaRPr lang="ru-RU"/>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26" y="1441041"/>
            <a:ext cx="3571875" cy="4762500"/>
          </a:xfrm>
          <a:prstGeom prst="rect">
            <a:avLst/>
          </a:prstGeom>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304" y="1441041"/>
            <a:ext cx="3571875" cy="4762500"/>
          </a:xfrm>
          <a:prstGeom prst="rect">
            <a:avLst/>
          </a:prstGeom>
        </p:spPr>
      </p:pic>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994" y="1441041"/>
            <a:ext cx="3571875" cy="4762500"/>
          </a:xfrm>
          <a:prstGeom prst="rect">
            <a:avLst/>
          </a:prstGeom>
        </p:spPr>
      </p:pic>
    </p:spTree>
    <p:extLst>
      <p:ext uri="{BB962C8B-B14F-4D97-AF65-F5344CB8AC3E}">
        <p14:creationId xmlns:p14="http://schemas.microsoft.com/office/powerpoint/2010/main" val="1004717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Синдром </a:t>
            </a:r>
            <a:r>
              <a:rPr lang="ru-RU" dirty="0" err="1"/>
              <a:t>Стивенса</a:t>
            </a:r>
            <a:r>
              <a:rPr lang="ru-RU" dirty="0"/>
              <a:t> — Джонсона</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3785" y="1826598"/>
            <a:ext cx="3754177" cy="4022725"/>
          </a:xfrm>
        </p:spPr>
      </p:pic>
      <p:sp>
        <p:nvSpPr>
          <p:cNvPr id="4" name="Номер слайда 3"/>
          <p:cNvSpPr>
            <a:spLocks noGrp="1"/>
          </p:cNvSpPr>
          <p:nvPr>
            <p:ph type="sldNum" sz="quarter" idx="12"/>
          </p:nvPr>
        </p:nvSpPr>
        <p:spPr/>
        <p:txBody>
          <a:bodyPr/>
          <a:lstStyle/>
          <a:p>
            <a:fld id="{5E214157-2F0F-4467-B9E0-0EF024492CC7}" type="slidenum">
              <a:rPr lang="ru-RU" smtClean="0"/>
              <a:pPr/>
              <a:t>12</a:t>
            </a:fld>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671" y="1829106"/>
            <a:ext cx="2542087" cy="4011255"/>
          </a:xfrm>
          <a:prstGeom prst="rect">
            <a:avLst/>
          </a:prstGeom>
        </p:spPr>
      </p:pic>
    </p:spTree>
    <p:extLst>
      <p:ext uri="{BB962C8B-B14F-4D97-AF65-F5344CB8AC3E}">
        <p14:creationId xmlns:p14="http://schemas.microsoft.com/office/powerpoint/2010/main" val="3544273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834" y="1924493"/>
            <a:ext cx="3381152" cy="3689498"/>
          </a:xfrm>
        </p:spPr>
        <p:txBody>
          <a:bodyPr>
            <a:noAutofit/>
          </a:bodyPr>
          <a:lstStyle/>
          <a:p>
            <a:r>
              <a:rPr lang="ru-RU" sz="2000" dirty="0" smtClean="0"/>
              <a:t>Оценка степени тяжести </a:t>
            </a:r>
            <a:r>
              <a:rPr lang="ru-RU" sz="2000" dirty="0" err="1" smtClean="0"/>
              <a:t>иНЯ</a:t>
            </a:r>
            <a:r>
              <a:rPr lang="ru-RU" sz="2000" dirty="0" smtClean="0"/>
              <a:t> проводится </a:t>
            </a:r>
            <a:r>
              <a:rPr lang="ru-RU" sz="2000" dirty="0" smtClean="0"/>
              <a:t>с помощью универсальной шкалы токсичности CTC AE (текущая версия № 4)</a:t>
            </a:r>
            <a:br>
              <a:rPr lang="ru-RU" sz="2000" dirty="0" smtClean="0"/>
            </a:br>
            <a:endParaRPr lang="ru-RU" sz="2000" dirty="0"/>
          </a:p>
        </p:txBody>
      </p:sp>
      <p:pic>
        <p:nvPicPr>
          <p:cNvPr id="5" name="Содержимое 4" descr="46.png"/>
          <p:cNvPicPr>
            <a:picLocks noGrp="1" noChangeAspect="1"/>
          </p:cNvPicPr>
          <p:nvPr>
            <p:ph idx="1"/>
          </p:nvPr>
        </p:nvPicPr>
        <p:blipFill>
          <a:blip r:embed="rId2" cstate="print"/>
          <a:stretch>
            <a:fillRect/>
          </a:stretch>
        </p:blipFill>
        <p:spPr>
          <a:xfrm>
            <a:off x="4601475" y="166319"/>
            <a:ext cx="5159214" cy="6046124"/>
          </a:xfrm>
        </p:spPr>
      </p:pic>
      <p:sp>
        <p:nvSpPr>
          <p:cNvPr id="4" name="Номер слайда 3"/>
          <p:cNvSpPr>
            <a:spLocks noGrp="1"/>
          </p:cNvSpPr>
          <p:nvPr>
            <p:ph type="sldNum" sz="quarter" idx="12"/>
          </p:nvPr>
        </p:nvSpPr>
        <p:spPr/>
        <p:txBody>
          <a:bodyPr/>
          <a:lstStyle/>
          <a:p>
            <a:fld id="{5E214157-2F0F-4467-B9E0-0EF024492CC7}" type="slidenum">
              <a:rPr lang="ru-RU" smtClean="0"/>
              <a:pPr/>
              <a:t>13</a:t>
            </a:fld>
            <a:endParaRPr lang="ru-RU"/>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743" y="1700978"/>
            <a:ext cx="3890946" cy="212376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ДИАГНОСТИКА</a:t>
            </a:r>
            <a:endParaRPr lang="ru-RU" dirty="0"/>
          </a:p>
        </p:txBody>
      </p:sp>
      <p:sp>
        <p:nvSpPr>
          <p:cNvPr id="3" name="Содержимое 2"/>
          <p:cNvSpPr>
            <a:spLocks noGrp="1"/>
          </p:cNvSpPr>
          <p:nvPr>
            <p:ph idx="1"/>
          </p:nvPr>
        </p:nvSpPr>
        <p:spPr/>
        <p:txBody>
          <a:bodyPr/>
          <a:lstStyle/>
          <a:p>
            <a:r>
              <a:rPr lang="ru-RU" dirty="0" smtClean="0"/>
              <a:t>Определение риска </a:t>
            </a:r>
            <a:r>
              <a:rPr lang="ru-RU" dirty="0" err="1" smtClean="0"/>
              <a:t>иНЯ</a:t>
            </a:r>
            <a:r>
              <a:rPr lang="ru-RU" dirty="0" smtClean="0"/>
              <a:t> должно быть проведено до начала иммунотерапии.</a:t>
            </a:r>
          </a:p>
          <a:p>
            <a:r>
              <a:rPr lang="ru-RU" dirty="0" smtClean="0"/>
              <a:t>Во время терапии оценка клинических данных с целью выявления </a:t>
            </a:r>
            <a:r>
              <a:rPr lang="ru-RU" dirty="0" err="1" smtClean="0"/>
              <a:t>иНЯ</a:t>
            </a:r>
            <a:r>
              <a:rPr lang="ru-RU" dirty="0" smtClean="0"/>
              <a:t> должна проводиться при каждом визите пациента, лабораторных данных – каждые 2–4 </a:t>
            </a:r>
            <a:r>
              <a:rPr lang="ru-RU" dirty="0" err="1" smtClean="0"/>
              <a:t>нед</a:t>
            </a:r>
            <a:r>
              <a:rPr lang="ru-RU" dirty="0" smtClean="0"/>
              <a:t>. в зависимости от риска развития того или иного </a:t>
            </a:r>
            <a:r>
              <a:rPr lang="ru-RU" dirty="0" err="1" smtClean="0"/>
              <a:t>иНЯ</a:t>
            </a:r>
            <a:r>
              <a:rPr lang="ru-RU" dirty="0" smtClean="0"/>
              <a:t>.</a:t>
            </a:r>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14</a:t>
            </a:fld>
            <a:endParaRPr lang="ru-RU"/>
          </a:p>
        </p:txBody>
      </p:sp>
      <p:pic>
        <p:nvPicPr>
          <p:cNvPr id="5" name="Рисунок 4" descr="4FL2Wx2P.jpg"/>
          <p:cNvPicPr>
            <a:picLocks noChangeAspect="1"/>
          </p:cNvPicPr>
          <p:nvPr/>
        </p:nvPicPr>
        <p:blipFill>
          <a:blip r:embed="rId2" cstate="print"/>
          <a:stretch>
            <a:fillRect/>
          </a:stretch>
        </p:blipFill>
        <p:spPr>
          <a:xfrm>
            <a:off x="5567787" y="3376102"/>
            <a:ext cx="3272868" cy="2397376"/>
          </a:xfrm>
          <a:prstGeom prst="rect">
            <a:avLst/>
          </a:prstGeom>
        </p:spPr>
      </p:pic>
      <p:pic>
        <p:nvPicPr>
          <p:cNvPr id="6" name="Рисунок 5" descr="1487636362.jpg"/>
          <p:cNvPicPr>
            <a:picLocks noChangeAspect="1"/>
          </p:cNvPicPr>
          <p:nvPr/>
        </p:nvPicPr>
        <p:blipFill>
          <a:blip r:embed="rId3" cstate="print"/>
          <a:stretch>
            <a:fillRect/>
          </a:stretch>
        </p:blipFill>
        <p:spPr>
          <a:xfrm>
            <a:off x="1312402" y="3367420"/>
            <a:ext cx="4269692" cy="2421716"/>
          </a:xfrm>
          <a:prstGeom prst="rect">
            <a:avLst/>
          </a:prstGeom>
        </p:spPr>
      </p:pic>
      <p:pic>
        <p:nvPicPr>
          <p:cNvPr id="7" name="Рисунок 6" descr="analiz-himki.png"/>
          <p:cNvPicPr>
            <a:picLocks noChangeAspect="1"/>
          </p:cNvPicPr>
          <p:nvPr/>
        </p:nvPicPr>
        <p:blipFill>
          <a:blip r:embed="rId4" cstate="print"/>
          <a:stretch>
            <a:fillRect/>
          </a:stretch>
        </p:blipFill>
        <p:spPr>
          <a:xfrm>
            <a:off x="5788590" y="467833"/>
            <a:ext cx="3068331" cy="128452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Обследование до начала иммунотерапии</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Обследование до начала лечения проводится для оценки функции основных органов, которые могут пострадать при развитии </a:t>
            </a:r>
            <a:r>
              <a:rPr lang="ru-RU" dirty="0" err="1" smtClean="0"/>
              <a:t>иНЯ</a:t>
            </a:r>
            <a:r>
              <a:rPr lang="ru-RU" dirty="0" smtClean="0"/>
              <a:t>, а также для выявления имеющихся аутоиммунных процессов. В план обследования входят:</a:t>
            </a:r>
          </a:p>
          <a:p>
            <a:pPr marL="457200" indent="-457200">
              <a:buFont typeface="+mj-lt"/>
              <a:buAutoNum type="arabicPeriod"/>
            </a:pPr>
            <a:r>
              <a:rPr lang="ru-RU" b="1" dirty="0" smtClean="0"/>
              <a:t>сбор жалоб и анамнеза должен быть направлен на выявление </a:t>
            </a:r>
            <a:r>
              <a:rPr lang="ru-RU" b="1" dirty="0" err="1" smtClean="0"/>
              <a:t>иммуноопосредованных</a:t>
            </a:r>
            <a:r>
              <a:rPr lang="ru-RU" b="1" dirty="0" smtClean="0"/>
              <a:t> заболеваний</a:t>
            </a:r>
          </a:p>
          <a:p>
            <a:pPr marL="457200" indent="-457200">
              <a:buFont typeface="+mj-lt"/>
              <a:buAutoNum type="arabicPeriod"/>
            </a:pPr>
            <a:r>
              <a:rPr lang="ru-RU" b="1" dirty="0" smtClean="0"/>
              <a:t>Следует с особой тщательностью расспросить пациента о любой сопутствующей терапии (ГКС, иммунодепрессанты), получаемой им до и в процессе иммунотерапии, а также о любых </a:t>
            </a:r>
            <a:r>
              <a:rPr lang="ru-RU" b="1" dirty="0" err="1" smtClean="0"/>
              <a:t>иНЯ</a:t>
            </a:r>
            <a:r>
              <a:rPr lang="ru-RU" b="1" dirty="0" smtClean="0"/>
              <a:t>, отмечавшихся ранее;</a:t>
            </a:r>
          </a:p>
          <a:p>
            <a:pPr marL="457200" indent="-457200">
              <a:buFont typeface="+mj-lt"/>
              <a:buAutoNum type="arabicPeriod"/>
            </a:pPr>
            <a:r>
              <a:rPr lang="ru-RU" b="1" dirty="0" err="1" smtClean="0"/>
              <a:t>физикальное</a:t>
            </a:r>
            <a:r>
              <a:rPr lang="ru-RU" b="1" dirty="0" smtClean="0"/>
              <a:t> обследование;</a:t>
            </a:r>
          </a:p>
          <a:p>
            <a:pPr marL="457200" indent="-457200">
              <a:buFont typeface="+mj-lt"/>
              <a:buAutoNum type="arabicPeriod"/>
            </a:pPr>
            <a:r>
              <a:rPr lang="ru-RU" b="1" dirty="0" smtClean="0"/>
              <a:t>• клинический анализ крови с лейкоцитарной формулой;</a:t>
            </a:r>
          </a:p>
          <a:p>
            <a:pPr marL="457200" indent="-457200">
              <a:buFont typeface="+mj-lt"/>
              <a:buAutoNum type="arabicPeriod"/>
            </a:pPr>
            <a:r>
              <a:rPr lang="ru-RU" b="1" dirty="0" smtClean="0"/>
              <a:t>• биохимический анализ крови: общий белок, альбумин, ЩФ, амилаза, АСТ, АЛТ, билирубин общий, электролиты (калий, натрий, кальций), </a:t>
            </a:r>
            <a:r>
              <a:rPr lang="ru-RU" b="1" dirty="0" err="1" smtClean="0"/>
              <a:t>креатинин</a:t>
            </a:r>
            <a:r>
              <a:rPr lang="ru-RU" b="1" dirty="0" smtClean="0"/>
              <a:t>, глюкоза, липаза, мочевина, мочевая кислота, </a:t>
            </a:r>
            <a:r>
              <a:rPr lang="ru-RU" b="1" dirty="0" err="1" smtClean="0"/>
              <a:t>С-реактивный</a:t>
            </a:r>
            <a:r>
              <a:rPr lang="ru-RU" b="1" dirty="0" smtClean="0"/>
              <a:t> белок</a:t>
            </a:r>
          </a:p>
          <a:p>
            <a:pPr marL="457200" indent="-457200">
              <a:buFont typeface="+mj-lt"/>
              <a:buAutoNum type="arabicPeriod"/>
            </a:pPr>
            <a:r>
              <a:rPr lang="ru-RU" b="1" dirty="0" smtClean="0"/>
              <a:t>• эндокринологическое обследование</a:t>
            </a:r>
            <a:endParaRPr lang="ru-RU" b="1"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8586" y="329609"/>
            <a:ext cx="9268059" cy="5539485"/>
          </a:xfrm>
        </p:spPr>
        <p:txBody>
          <a:bodyPr>
            <a:normAutofit/>
          </a:bodyPr>
          <a:lstStyle/>
          <a:p>
            <a:r>
              <a:rPr lang="ru-RU" sz="1800" dirty="0" smtClean="0"/>
              <a:t>УЗИ щитовидной железы;</a:t>
            </a:r>
            <a:br>
              <a:rPr lang="ru-RU" sz="1800" dirty="0" smtClean="0"/>
            </a:br>
            <a:r>
              <a:rPr lang="ru-RU" sz="1800" dirty="0" smtClean="0"/>
              <a:t>• </a:t>
            </a:r>
            <a:r>
              <a:rPr lang="ru-RU" sz="1800" b="1" dirty="0" smtClean="0"/>
              <a:t>общий анализ мочи;</a:t>
            </a:r>
            <a:br>
              <a:rPr lang="ru-RU" sz="1800" b="1" dirty="0" smtClean="0"/>
            </a:br>
            <a:r>
              <a:rPr lang="ru-RU" sz="1800" dirty="0" smtClean="0"/>
              <a:t>• </a:t>
            </a:r>
            <a:r>
              <a:rPr lang="ru-RU" sz="1800" b="1" dirty="0" smtClean="0"/>
              <a:t>оценка состояния органов грудной клетки;</a:t>
            </a:r>
            <a:br>
              <a:rPr lang="ru-RU" sz="1800" b="1" dirty="0" smtClean="0"/>
            </a:br>
            <a:r>
              <a:rPr lang="ru-RU" sz="1800" dirty="0" smtClean="0"/>
              <a:t>• </a:t>
            </a:r>
            <a:r>
              <a:rPr lang="ru-RU" sz="1800" b="1" dirty="0" smtClean="0"/>
              <a:t>ЭКГ;</a:t>
            </a:r>
            <a:br>
              <a:rPr lang="ru-RU" sz="1800" b="1" dirty="0" smtClean="0"/>
            </a:br>
            <a:r>
              <a:rPr lang="ru-RU" sz="1800" dirty="0" smtClean="0"/>
              <a:t>• </a:t>
            </a:r>
            <a:r>
              <a:rPr lang="ru-RU" sz="1800" dirty="0" err="1" smtClean="0"/>
              <a:t>ФВлж</a:t>
            </a:r>
            <a:r>
              <a:rPr lang="ru-RU" sz="1800" dirty="0" smtClean="0"/>
              <a:t>;</a:t>
            </a:r>
            <a:br>
              <a:rPr lang="ru-RU" sz="1800" dirty="0" smtClean="0"/>
            </a:br>
            <a:r>
              <a:rPr lang="ru-RU" sz="1800" dirty="0" smtClean="0"/>
              <a:t>• ФВД;</a:t>
            </a:r>
            <a:br>
              <a:rPr lang="ru-RU" sz="1800" dirty="0" smtClean="0"/>
            </a:br>
            <a:r>
              <a:rPr lang="en-US" sz="1800" dirty="0" smtClean="0"/>
              <a:t>• SpO2.</a:t>
            </a:r>
            <a:r>
              <a:rPr lang="ru-RU" sz="1800" dirty="0" smtClean="0"/>
              <a:t/>
            </a:r>
            <a:br>
              <a:rPr lang="ru-RU" sz="1800" dirty="0" smtClean="0"/>
            </a:br>
            <a:r>
              <a:rPr lang="ru-RU" sz="1800" dirty="0" smtClean="0"/>
              <a:t>По показаниям проводятся дополнительные обследования:</a:t>
            </a:r>
            <a:br>
              <a:rPr lang="ru-RU" sz="1800" dirty="0" smtClean="0"/>
            </a:br>
            <a:r>
              <a:rPr lang="ru-RU" sz="1800" dirty="0" smtClean="0"/>
              <a:t>• </a:t>
            </a:r>
            <a:r>
              <a:rPr lang="ru-RU" sz="1800" b="1" dirty="0" smtClean="0"/>
              <a:t>для женщин детородного возраста – тест на беременность; </a:t>
            </a:r>
            <a:r>
              <a:rPr lang="ru-RU" sz="1800" dirty="0" smtClean="0"/>
              <a:t>уровень ФСГ и ЛГ (при сохраненном менструальном цикле отмечать его день при взятии крови); для мужчин – уровень тестостерона; </a:t>
            </a:r>
            <a:r>
              <a:rPr lang="ru-RU" sz="1800" b="1" dirty="0" smtClean="0"/>
              <a:t>билирубин прямой в сыворотке крови;</a:t>
            </a:r>
            <a:br>
              <a:rPr lang="ru-RU" sz="1800" b="1" dirty="0" smtClean="0"/>
            </a:br>
            <a:r>
              <a:rPr lang="ru-RU" sz="1800" dirty="0" smtClean="0"/>
              <a:t>• </a:t>
            </a:r>
            <a:r>
              <a:rPr lang="ru-RU" sz="1800" b="1" dirty="0" smtClean="0"/>
              <a:t>при меланоме обязательным является определение уровня ЛДГ</a:t>
            </a:r>
            <a:r>
              <a:rPr lang="ru-RU" sz="1800" b="1" dirty="0" smtClean="0"/>
              <a:t>;</a:t>
            </a:r>
            <a:endParaRPr lang="ru-RU" sz="1800" b="1" dirty="0"/>
          </a:p>
          <a:p>
            <a:r>
              <a:rPr lang="ru-RU" dirty="0" smtClean="0"/>
              <a:t/>
            </a:r>
            <a:br>
              <a:rPr lang="ru-RU" dirty="0" smtClean="0"/>
            </a:br>
            <a:r>
              <a:rPr lang="ru-RU" u="sng" dirty="0" smtClean="0"/>
              <a:t>• при длительно существующих или впервые выявленных заболеваниях кожи необходима консультация дерматолога для определения этиологии и активности заболевания, выполнение соскобов и посевов с кожи, </a:t>
            </a:r>
            <a:r>
              <a:rPr lang="ru-RU" u="sng" dirty="0" err="1" smtClean="0"/>
              <a:t>дерматоскопического</a:t>
            </a:r>
            <a:r>
              <a:rPr lang="ru-RU" u="sng" dirty="0" smtClean="0"/>
              <a:t> исследования.</a:t>
            </a:r>
            <a:endParaRPr lang="ru-RU" u="sng"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Обследование в процессе иммунотерапии</a:t>
            </a:r>
            <a:endParaRPr lang="ru-RU" dirty="0"/>
          </a:p>
        </p:txBody>
      </p:sp>
      <p:sp>
        <p:nvSpPr>
          <p:cNvPr id="3" name="Содержимое 2"/>
          <p:cNvSpPr>
            <a:spLocks noGrp="1"/>
          </p:cNvSpPr>
          <p:nvPr>
            <p:ph idx="1"/>
          </p:nvPr>
        </p:nvSpPr>
        <p:spPr/>
        <p:txBody>
          <a:bodyPr>
            <a:normAutofit/>
          </a:bodyPr>
          <a:lstStyle/>
          <a:p>
            <a:r>
              <a:rPr lang="ru-RU" dirty="0" smtClean="0"/>
              <a:t>Частота обследования пациентов зависит от характера иммунотерапии и риска возникновения того или иного нежелательного явления в процессе лечения.</a:t>
            </a:r>
          </a:p>
          <a:p>
            <a:r>
              <a:rPr lang="ru-RU" dirty="0" smtClean="0"/>
              <a:t>При проведении дискретного лечения (введение препаратов 1 раз в несколько недель либо циклами терапии) обследование рекомендуется </a:t>
            </a:r>
            <a:r>
              <a:rPr lang="ru-RU" u="sng" dirty="0" smtClean="0"/>
              <a:t>перед каждым введением / циклом лечения</a:t>
            </a:r>
            <a:r>
              <a:rPr lang="ru-RU" dirty="0" smtClean="0"/>
              <a:t>. </a:t>
            </a:r>
            <a:r>
              <a:rPr lang="ru-RU" dirty="0" smtClean="0"/>
              <a:t/>
            </a:r>
            <a:br>
              <a:rPr lang="ru-RU" dirty="0" smtClean="0"/>
            </a:br>
            <a:r>
              <a:rPr lang="ru-RU" dirty="0" smtClean="0"/>
              <a:t/>
            </a:r>
            <a:br>
              <a:rPr lang="ru-RU" dirty="0" smtClean="0"/>
            </a:br>
            <a:r>
              <a:rPr lang="ru-RU" dirty="0" smtClean="0"/>
              <a:t>При </a:t>
            </a:r>
            <a:r>
              <a:rPr lang="ru-RU" dirty="0" smtClean="0"/>
              <a:t>непрерывном лечении мониторинг должен соответствовать риску возникновения </a:t>
            </a:r>
            <a:r>
              <a:rPr lang="ru-RU" dirty="0" err="1" smtClean="0"/>
              <a:t>иНЯ</a:t>
            </a:r>
            <a:r>
              <a:rPr lang="ru-RU" dirty="0" smtClean="0"/>
              <a:t>. При выявлении </a:t>
            </a:r>
            <a:r>
              <a:rPr lang="ru-RU" dirty="0" err="1" smtClean="0"/>
              <a:t>иНЯ</a:t>
            </a:r>
            <a:r>
              <a:rPr lang="ru-RU" dirty="0" smtClean="0"/>
              <a:t> наблюдение за больными должно быть интенсифицировано в соответствии с клинической ситуацией.</a:t>
            </a:r>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Обследования при подозрении на  развитие </a:t>
            </a:r>
            <a:r>
              <a:rPr lang="ru-RU" sz="3200" dirty="0" err="1" smtClean="0"/>
              <a:t>иммуноопосредованного</a:t>
            </a:r>
            <a:r>
              <a:rPr lang="ru-RU" sz="3200" dirty="0" smtClean="0"/>
              <a:t> нежелательного явления</a:t>
            </a:r>
            <a:endParaRPr lang="ru-RU" sz="3200" dirty="0"/>
          </a:p>
        </p:txBody>
      </p:sp>
      <p:sp>
        <p:nvSpPr>
          <p:cNvPr id="3" name="Содержимое 2"/>
          <p:cNvSpPr>
            <a:spLocks noGrp="1"/>
          </p:cNvSpPr>
          <p:nvPr>
            <p:ph idx="1"/>
          </p:nvPr>
        </p:nvSpPr>
        <p:spPr/>
        <p:txBody>
          <a:bodyPr/>
          <a:lstStyle/>
          <a:p>
            <a:r>
              <a:rPr lang="ru-RU" dirty="0" smtClean="0"/>
              <a:t>При подозрении на наличие </a:t>
            </a:r>
            <a:r>
              <a:rPr lang="ru-RU" dirty="0" err="1" smtClean="0"/>
              <a:t>иНЯ</a:t>
            </a:r>
            <a:r>
              <a:rPr lang="ru-RU" dirty="0" smtClean="0"/>
              <a:t> необходимо исключить возможные альтернативные причины развития подобного состояния. Для подтверждения некоторых </a:t>
            </a:r>
            <a:r>
              <a:rPr lang="ru-RU" dirty="0" err="1" smtClean="0"/>
              <a:t>иНЯ</a:t>
            </a:r>
            <a:r>
              <a:rPr lang="ru-RU" dirty="0" smtClean="0"/>
              <a:t> необходимо проведение ряда дополнительных исследований, направленных </a:t>
            </a:r>
            <a:r>
              <a:rPr lang="ru-RU" u="sng" dirty="0" smtClean="0"/>
              <a:t>на уточнение степени </a:t>
            </a:r>
            <a:r>
              <a:rPr lang="ru-RU" u="sng" dirty="0" err="1" smtClean="0"/>
              <a:t>иНЯ</a:t>
            </a:r>
            <a:r>
              <a:rPr lang="ru-RU" u="sng" dirty="0" smtClean="0"/>
              <a:t> и его дифференциальную диагностику</a:t>
            </a:r>
            <a:r>
              <a:rPr lang="ru-RU" dirty="0" smtClean="0"/>
              <a:t>.</a:t>
            </a:r>
          </a:p>
          <a:p>
            <a:r>
              <a:rPr lang="ru-RU" b="1" dirty="0" smtClean="0"/>
              <a:t>Дополнительные обследования при наличии кожной токсичности:</a:t>
            </a:r>
          </a:p>
          <a:p>
            <a:r>
              <a:rPr lang="ru-RU" dirty="0" smtClean="0"/>
              <a:t>• </a:t>
            </a:r>
            <a:r>
              <a:rPr lang="ru-RU" b="1" dirty="0" smtClean="0"/>
              <a:t>оценка состояния слизистых оболочек</a:t>
            </a:r>
          </a:p>
          <a:p>
            <a:r>
              <a:rPr lang="ru-RU" dirty="0" smtClean="0"/>
              <a:t>• </a:t>
            </a:r>
            <a:r>
              <a:rPr lang="ru-RU" b="1" dirty="0" smtClean="0"/>
              <a:t>оценка функции печени и почек (АЛТ, АСТ, билирубин, </a:t>
            </a:r>
            <a:r>
              <a:rPr lang="ru-RU" b="1" dirty="0" err="1" smtClean="0"/>
              <a:t>креатинин</a:t>
            </a:r>
            <a:r>
              <a:rPr lang="ru-RU" b="1" dirty="0" smtClean="0"/>
              <a:t>, мочевина в крови)</a:t>
            </a:r>
          </a:p>
          <a:p>
            <a:r>
              <a:rPr lang="ru-RU" dirty="0" smtClean="0"/>
              <a:t>• определение уровня иммуноглобулина E, </a:t>
            </a:r>
            <a:r>
              <a:rPr lang="ru-RU" dirty="0" err="1" smtClean="0"/>
              <a:t>триптазы</a:t>
            </a:r>
            <a:r>
              <a:rPr lang="ru-RU" dirty="0" smtClean="0"/>
              <a:t>.</a:t>
            </a:r>
            <a:endParaRPr lang="ru-RU" b="1"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Обследование при развившемся </a:t>
            </a:r>
            <a:r>
              <a:rPr lang="ru-RU" sz="3200" dirty="0" err="1" smtClean="0"/>
              <a:t>иммуноопосредованном</a:t>
            </a:r>
            <a:r>
              <a:rPr lang="ru-RU" sz="3200" dirty="0" smtClean="0"/>
              <a:t> нежелательном явлении</a:t>
            </a:r>
            <a:endParaRPr lang="ru-RU" sz="3200" dirty="0"/>
          </a:p>
        </p:txBody>
      </p:sp>
      <p:sp>
        <p:nvSpPr>
          <p:cNvPr id="3" name="Содержимое 2"/>
          <p:cNvSpPr>
            <a:spLocks noGrp="1"/>
          </p:cNvSpPr>
          <p:nvPr>
            <p:ph idx="1"/>
          </p:nvPr>
        </p:nvSpPr>
        <p:spPr/>
        <p:txBody>
          <a:bodyPr/>
          <a:lstStyle/>
          <a:p>
            <a:r>
              <a:rPr lang="ru-RU" dirty="0" smtClean="0"/>
              <a:t>Частота обследования и интенсивность наблюдения определяется видом и степенью тяжести </a:t>
            </a:r>
            <a:r>
              <a:rPr lang="ru-RU" dirty="0" err="1" smtClean="0"/>
              <a:t>иНЯ</a:t>
            </a:r>
            <a:r>
              <a:rPr lang="ru-RU" dirty="0" smtClean="0"/>
              <a:t>, а также эффективностью терапии.</a:t>
            </a:r>
          </a:p>
          <a:p>
            <a:r>
              <a:rPr lang="ru-RU" b="1" dirty="0" smtClean="0"/>
              <a:t>Длительность наблюдения после иммунотерапии.</a:t>
            </a:r>
          </a:p>
          <a:p>
            <a:r>
              <a:rPr lang="ru-RU" dirty="0" smtClean="0"/>
              <a:t>После окончания иммунотерапии мониторинг за пациентом с целью оценки возможных </a:t>
            </a:r>
            <a:r>
              <a:rPr lang="ru-RU" dirty="0" err="1" smtClean="0"/>
              <a:t>иНЯ</a:t>
            </a:r>
            <a:r>
              <a:rPr lang="ru-RU" dirty="0" smtClean="0"/>
              <a:t> должен проводиться </a:t>
            </a:r>
            <a:r>
              <a:rPr lang="ru-RU" u="sng" dirty="0" smtClean="0"/>
              <a:t>в течение не менее 3 мес. </a:t>
            </a:r>
            <a:r>
              <a:rPr lang="ru-RU" dirty="0" smtClean="0"/>
              <a:t>с использованием графика, аналогичного графику во время терапии.</a:t>
            </a:r>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Иммунотерапия </a:t>
            </a:r>
            <a:endParaRPr lang="ru-RU" dirty="0"/>
          </a:p>
        </p:txBody>
      </p:sp>
      <p:sp>
        <p:nvSpPr>
          <p:cNvPr id="3" name="Содержимое 2"/>
          <p:cNvSpPr>
            <a:spLocks noGrp="1"/>
          </p:cNvSpPr>
          <p:nvPr>
            <p:ph idx="1"/>
          </p:nvPr>
        </p:nvSpPr>
        <p:spPr/>
        <p:txBody>
          <a:bodyPr>
            <a:normAutofit/>
          </a:bodyPr>
          <a:lstStyle/>
          <a:p>
            <a:r>
              <a:rPr lang="ru-RU" dirty="0" smtClean="0"/>
              <a:t>В последние годы основной акцент в лекарственном лечении злокачественных опухолей делается на иммунотерапию. Это обусловлено разработкой и регистрацией нового класса препаратов – </a:t>
            </a:r>
            <a:r>
              <a:rPr lang="ru-RU" dirty="0" err="1" smtClean="0"/>
              <a:t>блокаторов</a:t>
            </a:r>
            <a:r>
              <a:rPr lang="ru-RU" dirty="0" smtClean="0"/>
              <a:t> контрольных точек иммунного пути.</a:t>
            </a:r>
          </a:p>
          <a:p>
            <a:r>
              <a:rPr lang="ru-RU" dirty="0" smtClean="0"/>
              <a:t> Основанием для регистрации этого класса препаратов послужили результаты </a:t>
            </a:r>
            <a:r>
              <a:rPr lang="ru-RU" dirty="0" err="1" smtClean="0"/>
              <a:t>рандомизированных</a:t>
            </a:r>
            <a:r>
              <a:rPr lang="ru-RU" dirty="0" smtClean="0"/>
              <a:t> клинических исследований, показавших преимущество этих препаратов по сравнению со стандартной терапией в общей </a:t>
            </a:r>
            <a:r>
              <a:rPr lang="ru-RU" dirty="0" smtClean="0"/>
              <a:t>выживаемости. </a:t>
            </a:r>
            <a:r>
              <a:rPr lang="ru-RU" dirty="0" smtClean="0"/>
              <a:t>Более благоприятным оказался их токсический профиль.</a:t>
            </a:r>
          </a:p>
          <a:p>
            <a:r>
              <a:rPr lang="ru-RU" dirty="0" smtClean="0"/>
              <a:t> Однако те осложнения, с которыми пришлось столкнуться клиницистам, имели принципиально </a:t>
            </a:r>
            <a:r>
              <a:rPr lang="ru-RU" dirty="0" smtClean="0"/>
              <a:t>новый</a:t>
            </a:r>
            <a:r>
              <a:rPr lang="en-US" dirty="0" smtClean="0"/>
              <a:t> </a:t>
            </a:r>
            <a:r>
              <a:rPr lang="ru-RU" dirty="0" smtClean="0"/>
              <a:t>характер</a:t>
            </a:r>
            <a:r>
              <a:rPr lang="ru-RU" dirty="0" smtClean="0"/>
              <a:t>. </a:t>
            </a:r>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Принципы терапии</a:t>
            </a:r>
            <a:endParaRPr lang="ru-RU" dirty="0"/>
          </a:p>
        </p:txBody>
      </p:sp>
      <p:sp>
        <p:nvSpPr>
          <p:cNvPr id="3" name="Содержимое 2"/>
          <p:cNvSpPr>
            <a:spLocks noGrp="1"/>
          </p:cNvSpPr>
          <p:nvPr>
            <p:ph idx="1"/>
          </p:nvPr>
        </p:nvSpPr>
        <p:spPr/>
        <p:txBody>
          <a:bodyPr/>
          <a:lstStyle/>
          <a:p>
            <a:r>
              <a:rPr lang="ru-RU" dirty="0" smtClean="0"/>
              <a:t>При лечении всех </a:t>
            </a:r>
            <a:r>
              <a:rPr lang="ru-RU" dirty="0" err="1" smtClean="0"/>
              <a:t>иНЯ</a:t>
            </a:r>
            <a:r>
              <a:rPr lang="ru-RU" dirty="0" smtClean="0"/>
              <a:t> рекомендуется использовать </a:t>
            </a:r>
            <a:r>
              <a:rPr lang="ru-RU" u="sng" dirty="0" smtClean="0"/>
              <a:t>ступенчатый подход</a:t>
            </a:r>
            <a:r>
              <a:rPr lang="ru-RU" dirty="0" smtClean="0"/>
              <a:t>.</a:t>
            </a:r>
            <a:br>
              <a:rPr lang="ru-RU" dirty="0" smtClean="0"/>
            </a:br>
            <a:r>
              <a:rPr lang="ru-RU" dirty="0" smtClean="0"/>
              <a:t>Начальная ступень выбирается исходя из тяжести развившегося </a:t>
            </a:r>
            <a:r>
              <a:rPr lang="ru-RU" dirty="0" err="1" smtClean="0"/>
              <a:t>иНЯ</a:t>
            </a:r>
            <a:r>
              <a:rPr lang="ru-RU" dirty="0" smtClean="0"/>
              <a:t>; </a:t>
            </a:r>
            <a:r>
              <a:rPr lang="ru-RU" dirty="0" smtClean="0"/>
              <a:t/>
            </a:r>
            <a:br>
              <a:rPr lang="ru-RU" dirty="0" smtClean="0"/>
            </a:br>
            <a:r>
              <a:rPr lang="ru-RU" dirty="0" smtClean="0"/>
              <a:t/>
            </a:r>
            <a:br>
              <a:rPr lang="ru-RU" dirty="0" smtClean="0"/>
            </a:br>
            <a:r>
              <a:rPr lang="ru-RU" dirty="0" smtClean="0"/>
              <a:t>при </a:t>
            </a:r>
            <a:r>
              <a:rPr lang="ru-RU" dirty="0" smtClean="0"/>
              <a:t>неэффективности терапии осуществляется переход на более высокие ступени, переход / возврат к более низкой ступени не предусмотрен; </a:t>
            </a:r>
            <a:r>
              <a:rPr lang="ru-RU" dirty="0" smtClean="0"/>
              <a:t/>
            </a:r>
            <a:br>
              <a:rPr lang="ru-RU" dirty="0" smtClean="0"/>
            </a:br>
            <a:r>
              <a:rPr lang="ru-RU" dirty="0" smtClean="0"/>
              <a:t/>
            </a:r>
            <a:br>
              <a:rPr lang="ru-RU" dirty="0" smtClean="0"/>
            </a:br>
            <a:r>
              <a:rPr lang="ru-RU" dirty="0" smtClean="0"/>
              <a:t>отмена </a:t>
            </a:r>
            <a:r>
              <a:rPr lang="ru-RU" dirty="0" smtClean="0"/>
              <a:t>лечения должна производиться постепенно и медленно и только после достижения значительного уменьшения (или исчезновения) степени выраженности симптомов </a:t>
            </a:r>
            <a:r>
              <a:rPr lang="ru-RU" dirty="0" err="1" smtClean="0"/>
              <a:t>иНЯ</a:t>
            </a:r>
            <a:r>
              <a:rPr lang="ru-RU" dirty="0" smtClean="0"/>
              <a:t>.</a:t>
            </a:r>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20</a:t>
            </a:fld>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Рекомендуемый алгоритм лечения </a:t>
            </a:r>
            <a:r>
              <a:rPr lang="ru-RU" sz="3200" dirty="0" err="1" smtClean="0"/>
              <a:t>иммуноопосредованных</a:t>
            </a:r>
            <a:r>
              <a:rPr lang="ru-RU" sz="3200" dirty="0" smtClean="0"/>
              <a:t> нежелательных явлений</a:t>
            </a:r>
            <a:endParaRPr lang="ru-RU" sz="3200" dirty="0"/>
          </a:p>
        </p:txBody>
      </p:sp>
      <p:pic>
        <p:nvPicPr>
          <p:cNvPr id="5" name="Содержимое 4" descr="55.png"/>
          <p:cNvPicPr>
            <a:picLocks noGrp="1" noChangeAspect="1"/>
          </p:cNvPicPr>
          <p:nvPr>
            <p:ph idx="1"/>
          </p:nvPr>
        </p:nvPicPr>
        <p:blipFill>
          <a:blip r:embed="rId3" cstate="print"/>
          <a:stretch>
            <a:fillRect/>
          </a:stretch>
        </p:blipFill>
        <p:spPr>
          <a:xfrm>
            <a:off x="1297258" y="1846263"/>
            <a:ext cx="8297321" cy="4022725"/>
          </a:xfrm>
        </p:spPr>
      </p:pic>
      <p:sp>
        <p:nvSpPr>
          <p:cNvPr id="4" name="Номер слайда 3"/>
          <p:cNvSpPr>
            <a:spLocks noGrp="1"/>
          </p:cNvSpPr>
          <p:nvPr>
            <p:ph type="sldNum" sz="quarter" idx="12"/>
          </p:nvPr>
        </p:nvSpPr>
        <p:spPr/>
        <p:txBody>
          <a:bodyPr/>
          <a:lstStyle/>
          <a:p>
            <a:fld id="{5E214157-2F0F-4467-B9E0-0EF024492CC7}" type="slidenum">
              <a:rPr lang="ru-RU" smtClean="0"/>
              <a:pPr/>
              <a:t>21</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dirty="0" smtClean="0"/>
              <a:t>При развитии </a:t>
            </a:r>
            <a:r>
              <a:rPr lang="ru-RU" dirty="0" err="1" smtClean="0"/>
              <a:t>иНЯ</a:t>
            </a:r>
            <a:r>
              <a:rPr lang="ru-RU" dirty="0" smtClean="0"/>
              <a:t> дозы </a:t>
            </a:r>
            <a:r>
              <a:rPr lang="ru-RU" dirty="0" err="1" smtClean="0"/>
              <a:t>иммунотерапевтических</a:t>
            </a:r>
            <a:r>
              <a:rPr lang="ru-RU" dirty="0" smtClean="0"/>
              <a:t> средств, за исключением ИФН и </a:t>
            </a:r>
            <a:r>
              <a:rPr lang="ru-RU" dirty="0" err="1" smtClean="0"/>
              <a:t>блинатумомаба</a:t>
            </a:r>
            <a:r>
              <a:rPr lang="ru-RU" dirty="0" smtClean="0"/>
              <a:t>, </a:t>
            </a:r>
            <a:r>
              <a:rPr lang="ru-RU" u="sng" dirty="0" smtClean="0"/>
              <a:t>не редуцируются: </a:t>
            </a:r>
            <a:r>
              <a:rPr lang="ru-RU" dirty="0" smtClean="0"/>
              <a:t>терапия либо продолжается в прежних дозах, либо полностью отменяется (в случае выраженного </a:t>
            </a:r>
            <a:r>
              <a:rPr lang="ru-RU" dirty="0" err="1" smtClean="0"/>
              <a:t>иНЯ</a:t>
            </a:r>
            <a:r>
              <a:rPr lang="ru-RU" dirty="0" smtClean="0"/>
              <a:t> или недостаточного контроля над </a:t>
            </a:r>
            <a:r>
              <a:rPr lang="ru-RU" dirty="0" err="1" smtClean="0"/>
              <a:t>иНЯ</a:t>
            </a:r>
            <a:r>
              <a:rPr lang="ru-RU" dirty="0" smtClean="0"/>
              <a:t>). При перерыве в лечении </a:t>
            </a:r>
            <a:r>
              <a:rPr lang="ru-RU" dirty="0" err="1" smtClean="0"/>
              <a:t>из‑за</a:t>
            </a:r>
            <a:r>
              <a:rPr lang="ru-RU" dirty="0" smtClean="0"/>
              <a:t> </a:t>
            </a:r>
            <a:r>
              <a:rPr lang="ru-RU" dirty="0" err="1" smtClean="0"/>
              <a:t>иНЯ</a:t>
            </a:r>
            <a:r>
              <a:rPr lang="ru-RU" dirty="0" smtClean="0"/>
              <a:t> возобновление терапии возможно только после купирования всех симптомов до ≤1 ст.</a:t>
            </a:r>
          </a:p>
          <a:p>
            <a:r>
              <a:rPr lang="ru-RU" dirty="0" smtClean="0"/>
              <a:t>При применении ГКС необходимо назначение </a:t>
            </a:r>
            <a:r>
              <a:rPr lang="ru-RU" dirty="0" err="1" smtClean="0"/>
              <a:t>противоязвенной</a:t>
            </a:r>
            <a:r>
              <a:rPr lang="ru-RU" dirty="0" smtClean="0"/>
              <a:t> терапии (</a:t>
            </a:r>
            <a:r>
              <a:rPr lang="ru-RU" dirty="0" err="1" smtClean="0"/>
              <a:t>омепразол</a:t>
            </a:r>
            <a:r>
              <a:rPr lang="ru-RU" dirty="0" smtClean="0"/>
              <a:t> или другие ингибиторы протонной помпы) и препаратов калия (</a:t>
            </a:r>
            <a:r>
              <a:rPr lang="ru-RU" dirty="0" err="1" smtClean="0"/>
              <a:t>аспаркам</a:t>
            </a:r>
            <a:r>
              <a:rPr lang="ru-RU" dirty="0" smtClean="0"/>
              <a:t> или </a:t>
            </a:r>
            <a:r>
              <a:rPr lang="ru-RU" dirty="0" err="1" smtClean="0"/>
              <a:t>панангин</a:t>
            </a:r>
            <a:r>
              <a:rPr lang="ru-RU" dirty="0" smtClean="0"/>
              <a:t> внутрь по 1 табл. 3 раза в день или другие препараты в эквивалентных дозах). При длительном (более 1 мес.) применении ГКС или других </a:t>
            </a:r>
            <a:r>
              <a:rPr lang="ru-RU" dirty="0" err="1" smtClean="0"/>
              <a:t>иммуносупрессивных</a:t>
            </a:r>
            <a:r>
              <a:rPr lang="ru-RU" dirty="0" smtClean="0"/>
              <a:t> препаратов показана профилактика инфекций антибиотиками широкого спектра действия и </a:t>
            </a:r>
            <a:r>
              <a:rPr lang="ru-RU" dirty="0" err="1" smtClean="0"/>
              <a:t>антимикотиками</a:t>
            </a:r>
            <a:r>
              <a:rPr lang="ru-RU" dirty="0" smtClean="0"/>
              <a:t>.</a:t>
            </a:r>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22</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Алгоритм лечения  </a:t>
            </a:r>
            <a:r>
              <a:rPr lang="ru-RU" sz="3600" dirty="0" err="1" smtClean="0"/>
              <a:t>иммуноопосредованных</a:t>
            </a:r>
            <a:r>
              <a:rPr lang="ru-RU" sz="3600" dirty="0" smtClean="0"/>
              <a:t> нежелательных явлений.</a:t>
            </a:r>
            <a:endParaRPr lang="ru-RU" sz="3600" dirty="0"/>
          </a:p>
        </p:txBody>
      </p:sp>
      <p:pic>
        <p:nvPicPr>
          <p:cNvPr id="6" name="Содержимое 5" descr="6.jpg"/>
          <p:cNvPicPr>
            <a:picLocks noGrp="1" noChangeAspect="1"/>
          </p:cNvPicPr>
          <p:nvPr>
            <p:ph idx="1"/>
          </p:nvPr>
        </p:nvPicPr>
        <p:blipFill>
          <a:blip r:embed="rId2" cstate="print"/>
          <a:stretch>
            <a:fillRect/>
          </a:stretch>
        </p:blipFill>
        <p:spPr>
          <a:xfrm>
            <a:off x="1228133" y="1846263"/>
            <a:ext cx="8435571" cy="4022725"/>
          </a:xfrm>
        </p:spPr>
      </p:pic>
      <p:sp>
        <p:nvSpPr>
          <p:cNvPr id="4" name="Номер слайда 3"/>
          <p:cNvSpPr>
            <a:spLocks noGrp="1"/>
          </p:cNvSpPr>
          <p:nvPr>
            <p:ph type="sldNum" sz="quarter" idx="12"/>
          </p:nvPr>
        </p:nvSpPr>
        <p:spPr/>
        <p:txBody>
          <a:bodyPr/>
          <a:lstStyle/>
          <a:p>
            <a:fld id="{5E214157-2F0F-4467-B9E0-0EF024492CC7}" type="slidenum">
              <a:rPr lang="ru-RU" smtClean="0"/>
              <a:pPr/>
              <a:t>23</a:t>
            </a:fld>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614" y="198114"/>
            <a:ext cx="9425032" cy="1611022"/>
          </a:xfrm>
        </p:spPr>
        <p:txBody>
          <a:bodyPr>
            <a:normAutofit/>
          </a:bodyPr>
          <a:lstStyle/>
          <a:p>
            <a:r>
              <a:rPr lang="en-US" dirty="0" err="1"/>
              <a:t>Erythemato</a:t>
            </a:r>
            <a:r>
              <a:rPr lang="en-US" dirty="0"/>
              <a:t>-edematous rash in a patient treated with Ipilimumab</a:t>
            </a:r>
            <a:endParaRPr lang="ru-RU" dirty="0"/>
          </a:p>
        </p:txBody>
      </p:sp>
      <p:pic>
        <p:nvPicPr>
          <p:cNvPr id="5" name="Содержимое 4" descr="image1.png"/>
          <p:cNvPicPr>
            <a:picLocks noGrp="1" noChangeAspect="1"/>
          </p:cNvPicPr>
          <p:nvPr>
            <p:ph idx="1"/>
          </p:nvPr>
        </p:nvPicPr>
        <p:blipFill>
          <a:blip r:embed="rId3" cstate="print"/>
          <a:stretch>
            <a:fillRect/>
          </a:stretch>
        </p:blipFill>
        <p:spPr>
          <a:xfrm>
            <a:off x="3363775" y="1747941"/>
            <a:ext cx="4262612" cy="4022725"/>
          </a:xfrm>
        </p:spPr>
      </p:pic>
      <p:sp>
        <p:nvSpPr>
          <p:cNvPr id="4" name="Номер слайда 3"/>
          <p:cNvSpPr>
            <a:spLocks noGrp="1"/>
          </p:cNvSpPr>
          <p:nvPr>
            <p:ph type="sldNum" sz="quarter" idx="12"/>
          </p:nvPr>
        </p:nvSpPr>
        <p:spPr/>
        <p:txBody>
          <a:bodyPr/>
          <a:lstStyle/>
          <a:p>
            <a:fld id="{5E214157-2F0F-4467-B9E0-0EF024492CC7}" type="slidenum">
              <a:rPr lang="ru-RU" smtClean="0"/>
              <a:pPr/>
              <a:t>24</a:t>
            </a:fld>
            <a:endParaRPr lang="ru-RU"/>
          </a:p>
        </p:txBody>
      </p:sp>
      <p:sp>
        <p:nvSpPr>
          <p:cNvPr id="6" name="TextBox 5"/>
          <p:cNvSpPr txBox="1"/>
          <p:nvPr/>
        </p:nvSpPr>
        <p:spPr>
          <a:xfrm>
            <a:off x="0" y="5943600"/>
            <a:ext cx="10837863" cy="1200329"/>
          </a:xfrm>
          <a:prstGeom prst="rect">
            <a:avLst/>
          </a:prstGeom>
          <a:noFill/>
        </p:spPr>
        <p:txBody>
          <a:bodyPr wrap="square" rtlCol="0">
            <a:spAutoFit/>
          </a:bodyPr>
          <a:lstStyle/>
          <a:p>
            <a:pPr fontAlgn="base"/>
            <a:r>
              <a:rPr lang="ru-RU" b="1" dirty="0" err="1" smtClean="0"/>
              <a:t>Эритематозно</a:t>
            </a:r>
            <a:r>
              <a:rPr lang="ru-RU" b="1" dirty="0" smtClean="0"/>
              <a:t> – отечная сыпь у пациентки, получавшей </a:t>
            </a:r>
            <a:r>
              <a:rPr lang="ru-RU" b="1" dirty="0" err="1" smtClean="0"/>
              <a:t>Ипилимумаб</a:t>
            </a:r>
            <a:r>
              <a:rPr lang="ru-RU" b="1" dirty="0"/>
              <a:t/>
            </a:r>
            <a:br>
              <a:rPr lang="ru-RU" b="1" dirty="0"/>
            </a:br>
            <a:r>
              <a:rPr lang="en-US" b="1" dirty="0" smtClean="0"/>
              <a:t>Toxicities </a:t>
            </a:r>
            <a:r>
              <a:rPr lang="en-US" b="1" dirty="0" smtClean="0"/>
              <a:t>of New Drugs for Melanoma Treatment and their </a:t>
            </a:r>
            <a:r>
              <a:rPr lang="en-US" b="1" dirty="0" smtClean="0"/>
              <a:t>Management</a:t>
            </a:r>
            <a:r>
              <a:rPr lang="ru-RU" b="1" dirty="0" smtClean="0"/>
              <a:t> </a:t>
            </a:r>
            <a:r>
              <a:rPr lang="en-US" i="1" dirty="0" smtClean="0"/>
              <a:t>By </a:t>
            </a:r>
            <a:r>
              <a:rPr lang="en-US" i="1" dirty="0" smtClean="0"/>
              <a:t>Paola </a:t>
            </a:r>
            <a:r>
              <a:rPr lang="en-US" i="1" dirty="0" err="1" smtClean="0"/>
              <a:t>Savoia</a:t>
            </a:r>
            <a:r>
              <a:rPr lang="en-US" i="1" dirty="0" smtClean="0"/>
              <a:t> and Paolo Fava </a:t>
            </a:r>
            <a:br>
              <a:rPr lang="en-US" i="1" dirty="0" smtClean="0"/>
            </a:br>
            <a:r>
              <a:rPr lang="en-US" i="1" dirty="0" smtClean="0"/>
              <a:t>DOI: 10.5772/59860</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5408" y="286605"/>
            <a:ext cx="8941237" cy="1296390"/>
          </a:xfrm>
        </p:spPr>
        <p:txBody>
          <a:bodyPr>
            <a:noAutofit/>
          </a:bodyPr>
          <a:lstStyle/>
          <a:p>
            <a:r>
              <a:rPr lang="en-US" sz="3600" dirty="0"/>
              <a:t>Maculae and follicular papules distributed on limbs in a patients treated with </a:t>
            </a:r>
            <a:r>
              <a:rPr lang="en-US" sz="3600" dirty="0" err="1"/>
              <a:t>Vemurafenib</a:t>
            </a:r>
            <a:endParaRPr lang="ru-RU" sz="3600"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25</a:t>
            </a:fld>
            <a:endParaRPr lang="ru-RU"/>
          </a:p>
        </p:txBody>
      </p:sp>
      <p:pic>
        <p:nvPicPr>
          <p:cNvPr id="7" name="Содержимое 6" descr="image2.jpeg"/>
          <p:cNvPicPr>
            <a:picLocks noGrp="1" noChangeAspect="1"/>
          </p:cNvPicPr>
          <p:nvPr>
            <p:ph idx="1"/>
          </p:nvPr>
        </p:nvPicPr>
        <p:blipFill>
          <a:blip r:embed="rId3" cstate="print"/>
          <a:stretch>
            <a:fillRect/>
          </a:stretch>
        </p:blipFill>
        <p:spPr>
          <a:xfrm>
            <a:off x="4189242" y="1747941"/>
            <a:ext cx="2670669" cy="4022725"/>
          </a:xfrm>
        </p:spPr>
      </p:pic>
      <p:sp>
        <p:nvSpPr>
          <p:cNvPr id="8" name="TextBox 7"/>
          <p:cNvSpPr txBox="1"/>
          <p:nvPr/>
        </p:nvSpPr>
        <p:spPr>
          <a:xfrm>
            <a:off x="0" y="5943602"/>
            <a:ext cx="10837863" cy="1077218"/>
          </a:xfrm>
          <a:prstGeom prst="rect">
            <a:avLst/>
          </a:prstGeom>
          <a:noFill/>
        </p:spPr>
        <p:txBody>
          <a:bodyPr wrap="square" rtlCol="0">
            <a:spAutoFit/>
          </a:bodyPr>
          <a:lstStyle/>
          <a:p>
            <a:pPr fontAlgn="base"/>
            <a:r>
              <a:rPr lang="ru-RU" sz="1600" dirty="0"/>
              <a:t>Рассеянные по нижним конечностям </a:t>
            </a:r>
            <a:r>
              <a:rPr lang="ru-RU" sz="1600" dirty="0" err="1" smtClean="0"/>
              <a:t>макуло</a:t>
            </a:r>
            <a:r>
              <a:rPr lang="ru-RU" sz="1600" dirty="0" smtClean="0"/>
              <a:t>-фолликулярные </a:t>
            </a:r>
            <a:r>
              <a:rPr lang="ru-RU" sz="1600" dirty="0"/>
              <a:t>папулы (</a:t>
            </a:r>
            <a:r>
              <a:rPr lang="ru-RU" sz="1600" dirty="0" err="1"/>
              <a:t>Вемурафениб</a:t>
            </a:r>
            <a:r>
              <a:rPr lang="ru-RU" sz="1600" dirty="0" smtClean="0"/>
              <a:t>)</a:t>
            </a:r>
            <a:br>
              <a:rPr lang="ru-RU" sz="1600" dirty="0" smtClean="0"/>
            </a:br>
            <a:r>
              <a:rPr lang="en-US" sz="1600" b="1" dirty="0" smtClean="0"/>
              <a:t>Toxicities </a:t>
            </a:r>
            <a:r>
              <a:rPr lang="en-US" sz="1600" b="1" dirty="0" smtClean="0"/>
              <a:t>of New Drugs for Melanoma Treatment and their </a:t>
            </a:r>
            <a:r>
              <a:rPr lang="en-US" sz="1600" b="1" dirty="0" smtClean="0"/>
              <a:t>Management</a:t>
            </a:r>
            <a:r>
              <a:rPr lang="ru-RU" sz="1600" b="1" dirty="0" smtClean="0"/>
              <a:t> </a:t>
            </a:r>
            <a:r>
              <a:rPr lang="en-US" sz="1600" i="1" dirty="0" smtClean="0"/>
              <a:t>By </a:t>
            </a:r>
            <a:r>
              <a:rPr lang="en-US" sz="1600" i="1" dirty="0" smtClean="0"/>
              <a:t>Paola </a:t>
            </a:r>
            <a:r>
              <a:rPr lang="en-US" sz="1600" i="1" dirty="0" err="1" smtClean="0"/>
              <a:t>Savoia</a:t>
            </a:r>
            <a:r>
              <a:rPr lang="en-US" sz="1600" i="1" dirty="0" smtClean="0"/>
              <a:t> and Paolo Fava </a:t>
            </a:r>
            <a:br>
              <a:rPr lang="en-US" sz="1600" i="1" dirty="0" smtClean="0"/>
            </a:br>
            <a:r>
              <a:rPr lang="en-US" sz="1600" i="1" dirty="0" smtClean="0"/>
              <a:t>DOI: 10.5772/59860</a:t>
            </a:r>
          </a:p>
          <a:p>
            <a:endParaRPr lang="ru-RU"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Disseminated viral warts in a patient treated with </a:t>
            </a:r>
            <a:r>
              <a:rPr lang="en-US" dirty="0" err="1" smtClean="0"/>
              <a:t>Vemurafenib</a:t>
            </a:r>
            <a:endParaRPr lang="ru-RU" dirty="0"/>
          </a:p>
        </p:txBody>
      </p:sp>
      <p:pic>
        <p:nvPicPr>
          <p:cNvPr id="5" name="Содержимое 4" descr="image3.png"/>
          <p:cNvPicPr>
            <a:picLocks noGrp="1" noChangeAspect="1"/>
          </p:cNvPicPr>
          <p:nvPr>
            <p:ph idx="1"/>
          </p:nvPr>
        </p:nvPicPr>
        <p:blipFill>
          <a:blip r:embed="rId3" cstate="print"/>
          <a:stretch>
            <a:fillRect/>
          </a:stretch>
        </p:blipFill>
        <p:spPr>
          <a:xfrm>
            <a:off x="2137145" y="1955125"/>
            <a:ext cx="6143999" cy="3737071"/>
          </a:xfrm>
        </p:spPr>
      </p:pic>
      <p:sp>
        <p:nvSpPr>
          <p:cNvPr id="4" name="Номер слайда 3"/>
          <p:cNvSpPr>
            <a:spLocks noGrp="1"/>
          </p:cNvSpPr>
          <p:nvPr>
            <p:ph type="sldNum" sz="quarter" idx="12"/>
          </p:nvPr>
        </p:nvSpPr>
        <p:spPr/>
        <p:txBody>
          <a:bodyPr/>
          <a:lstStyle/>
          <a:p>
            <a:fld id="{5E214157-2F0F-4467-B9E0-0EF024492CC7}" type="slidenum">
              <a:rPr lang="ru-RU" smtClean="0"/>
              <a:pPr/>
              <a:t>26</a:t>
            </a:fld>
            <a:endParaRPr lang="ru-RU"/>
          </a:p>
        </p:txBody>
      </p:sp>
      <p:sp>
        <p:nvSpPr>
          <p:cNvPr id="6" name="TextBox 5"/>
          <p:cNvSpPr txBox="1"/>
          <p:nvPr/>
        </p:nvSpPr>
        <p:spPr>
          <a:xfrm>
            <a:off x="0" y="5943600"/>
            <a:ext cx="10837863" cy="1200329"/>
          </a:xfrm>
          <a:prstGeom prst="rect">
            <a:avLst/>
          </a:prstGeom>
          <a:noFill/>
        </p:spPr>
        <p:txBody>
          <a:bodyPr wrap="square" rtlCol="0">
            <a:spAutoFit/>
          </a:bodyPr>
          <a:lstStyle/>
          <a:p>
            <a:pPr fontAlgn="base"/>
            <a:r>
              <a:rPr lang="ru-RU" b="1" dirty="0" smtClean="0"/>
              <a:t>Диссеминированные вирусные бородавки. </a:t>
            </a:r>
            <a:r>
              <a:rPr lang="en-US" b="1" dirty="0" smtClean="0"/>
              <a:t>Toxicities </a:t>
            </a:r>
            <a:r>
              <a:rPr lang="en-US" b="1" dirty="0" smtClean="0"/>
              <a:t>of New Drugs for Melanoma Treatment and their </a:t>
            </a:r>
            <a:r>
              <a:rPr lang="en-US" b="1" dirty="0" smtClean="0"/>
              <a:t>Management</a:t>
            </a:r>
            <a:r>
              <a:rPr lang="ru-RU" b="1" dirty="0" smtClean="0"/>
              <a:t> </a:t>
            </a:r>
            <a:r>
              <a:rPr lang="en-US" i="1" dirty="0" smtClean="0"/>
              <a:t>By </a:t>
            </a:r>
            <a:r>
              <a:rPr lang="en-US" i="1" dirty="0" smtClean="0"/>
              <a:t>Paola </a:t>
            </a:r>
            <a:r>
              <a:rPr lang="en-US" i="1" dirty="0" err="1" smtClean="0"/>
              <a:t>Savoia</a:t>
            </a:r>
            <a:r>
              <a:rPr lang="en-US" i="1" dirty="0" smtClean="0"/>
              <a:t> and Paolo Fava </a:t>
            </a:r>
            <a:br>
              <a:rPr lang="en-US" i="1" dirty="0" smtClean="0"/>
            </a:br>
            <a:r>
              <a:rPr lang="en-US" i="1" dirty="0" smtClean="0"/>
              <a:t>DOI: 10.5772/59860</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smtClean="0"/>
              <a:t>Plantar hyperkeratosis occurred in areas under physical pressure during </a:t>
            </a:r>
            <a:r>
              <a:rPr lang="en-US" sz="3600" dirty="0" err="1" smtClean="0"/>
              <a:t>Vemurafenib</a:t>
            </a:r>
            <a:r>
              <a:rPr lang="en-US" sz="3600" dirty="0" smtClean="0"/>
              <a:t> treatment</a:t>
            </a:r>
            <a:endParaRPr lang="ru-RU" sz="3600" dirty="0"/>
          </a:p>
        </p:txBody>
      </p:sp>
      <p:pic>
        <p:nvPicPr>
          <p:cNvPr id="5" name="Содержимое 4" descr="image4.png"/>
          <p:cNvPicPr>
            <a:picLocks noGrp="1" noChangeAspect="1"/>
          </p:cNvPicPr>
          <p:nvPr>
            <p:ph idx="1"/>
          </p:nvPr>
        </p:nvPicPr>
        <p:blipFill>
          <a:blip r:embed="rId3" cstate="print"/>
          <a:stretch>
            <a:fillRect/>
          </a:stretch>
        </p:blipFill>
        <p:spPr>
          <a:xfrm>
            <a:off x="1597403" y="1882230"/>
            <a:ext cx="7695453" cy="3345296"/>
          </a:xfrm>
        </p:spPr>
      </p:pic>
      <p:sp>
        <p:nvSpPr>
          <p:cNvPr id="4" name="Номер слайда 3"/>
          <p:cNvSpPr>
            <a:spLocks noGrp="1"/>
          </p:cNvSpPr>
          <p:nvPr>
            <p:ph type="sldNum" sz="quarter" idx="12"/>
          </p:nvPr>
        </p:nvSpPr>
        <p:spPr/>
        <p:txBody>
          <a:bodyPr/>
          <a:lstStyle/>
          <a:p>
            <a:fld id="{5E214157-2F0F-4467-B9E0-0EF024492CC7}" type="slidenum">
              <a:rPr lang="ru-RU" smtClean="0"/>
              <a:pPr/>
              <a:t>27</a:t>
            </a:fld>
            <a:endParaRPr lang="ru-RU"/>
          </a:p>
        </p:txBody>
      </p:sp>
      <p:sp>
        <p:nvSpPr>
          <p:cNvPr id="6" name="TextBox 5"/>
          <p:cNvSpPr txBox="1"/>
          <p:nvPr/>
        </p:nvSpPr>
        <p:spPr>
          <a:xfrm>
            <a:off x="0" y="5943600"/>
            <a:ext cx="10837863" cy="1200329"/>
          </a:xfrm>
          <a:prstGeom prst="rect">
            <a:avLst/>
          </a:prstGeom>
          <a:noFill/>
        </p:spPr>
        <p:txBody>
          <a:bodyPr wrap="square" rtlCol="0">
            <a:spAutoFit/>
          </a:bodyPr>
          <a:lstStyle/>
          <a:p>
            <a:pPr fontAlgn="base"/>
            <a:r>
              <a:rPr lang="ru-RU" b="1" dirty="0" smtClean="0"/>
              <a:t>Подошвенный гиперкератоз появился под воздействием физического сдавления. </a:t>
            </a:r>
            <a:r>
              <a:rPr lang="en-US" b="1" dirty="0" smtClean="0"/>
              <a:t>Toxicities </a:t>
            </a:r>
            <a:r>
              <a:rPr lang="en-US" b="1" dirty="0" smtClean="0"/>
              <a:t>of New Drugs for Melanoma Treatment and their </a:t>
            </a:r>
            <a:r>
              <a:rPr lang="en-US" b="1" dirty="0" smtClean="0"/>
              <a:t>Management</a:t>
            </a:r>
            <a:r>
              <a:rPr lang="ru-RU" b="1" dirty="0" smtClean="0"/>
              <a:t> </a:t>
            </a:r>
            <a:r>
              <a:rPr lang="en-US" i="1" dirty="0" smtClean="0"/>
              <a:t>By </a:t>
            </a:r>
            <a:r>
              <a:rPr lang="en-US" i="1" dirty="0" smtClean="0"/>
              <a:t>Paola </a:t>
            </a:r>
            <a:r>
              <a:rPr lang="en-US" i="1" dirty="0" err="1" smtClean="0"/>
              <a:t>Savoia</a:t>
            </a:r>
            <a:r>
              <a:rPr lang="en-US" i="1" dirty="0" smtClean="0"/>
              <a:t> and Paolo Fava </a:t>
            </a:r>
            <a:br>
              <a:rPr lang="en-US" i="1" dirty="0" smtClean="0"/>
            </a:br>
            <a:r>
              <a:rPr lang="en-US" i="1" dirty="0" smtClean="0"/>
              <a:t>DOI: 10.5772/59860</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Painful sunburns developed after a few days of </a:t>
            </a:r>
            <a:r>
              <a:rPr lang="en-US" dirty="0" err="1" smtClean="0"/>
              <a:t>Vemurafenib</a:t>
            </a:r>
            <a:r>
              <a:rPr lang="en-US" dirty="0" smtClean="0"/>
              <a:t> treatment</a:t>
            </a:r>
            <a:endParaRPr lang="ru-RU" dirty="0"/>
          </a:p>
        </p:txBody>
      </p:sp>
      <p:pic>
        <p:nvPicPr>
          <p:cNvPr id="5" name="Содержимое 4" descr="fig5.png"/>
          <p:cNvPicPr>
            <a:picLocks noGrp="1" noChangeAspect="1"/>
          </p:cNvPicPr>
          <p:nvPr>
            <p:ph idx="1"/>
          </p:nvPr>
        </p:nvPicPr>
        <p:blipFill>
          <a:blip r:embed="rId3" cstate="print"/>
          <a:stretch>
            <a:fillRect/>
          </a:stretch>
        </p:blipFill>
        <p:spPr>
          <a:xfrm>
            <a:off x="3515850" y="1938987"/>
            <a:ext cx="3860137" cy="3837277"/>
          </a:xfrm>
        </p:spPr>
      </p:pic>
      <p:sp>
        <p:nvSpPr>
          <p:cNvPr id="4" name="Номер слайда 3"/>
          <p:cNvSpPr>
            <a:spLocks noGrp="1"/>
          </p:cNvSpPr>
          <p:nvPr>
            <p:ph type="sldNum" sz="quarter" idx="12"/>
          </p:nvPr>
        </p:nvSpPr>
        <p:spPr/>
        <p:txBody>
          <a:bodyPr/>
          <a:lstStyle/>
          <a:p>
            <a:fld id="{5E214157-2F0F-4467-B9E0-0EF024492CC7}" type="slidenum">
              <a:rPr lang="ru-RU" smtClean="0"/>
              <a:pPr/>
              <a:t>28</a:t>
            </a:fld>
            <a:endParaRPr lang="ru-RU"/>
          </a:p>
        </p:txBody>
      </p:sp>
      <p:sp>
        <p:nvSpPr>
          <p:cNvPr id="6" name="TextBox 5"/>
          <p:cNvSpPr txBox="1"/>
          <p:nvPr/>
        </p:nvSpPr>
        <p:spPr>
          <a:xfrm>
            <a:off x="0" y="5943600"/>
            <a:ext cx="10837863" cy="1200329"/>
          </a:xfrm>
          <a:prstGeom prst="rect">
            <a:avLst/>
          </a:prstGeom>
          <a:noFill/>
        </p:spPr>
        <p:txBody>
          <a:bodyPr wrap="square" rtlCol="0">
            <a:spAutoFit/>
          </a:bodyPr>
          <a:lstStyle/>
          <a:p>
            <a:pPr fontAlgn="base"/>
            <a:r>
              <a:rPr lang="ru-RU" b="1" dirty="0" smtClean="0"/>
              <a:t>Болезненные солнечные ожоги, </a:t>
            </a:r>
            <a:r>
              <a:rPr lang="ru-RU" b="1" dirty="0" err="1" smtClean="0"/>
              <a:t>развившиеся</a:t>
            </a:r>
            <a:r>
              <a:rPr lang="ru-RU" b="1" dirty="0" smtClean="0"/>
              <a:t> через пару дней лечения </a:t>
            </a:r>
            <a:r>
              <a:rPr lang="ru-RU" b="1" dirty="0" err="1" smtClean="0"/>
              <a:t>Вемурафенибом</a:t>
            </a:r>
            <a:r>
              <a:rPr lang="ru-RU" b="1" dirty="0" smtClean="0"/>
              <a:t>. </a:t>
            </a:r>
            <a:r>
              <a:rPr lang="en-US" b="1" dirty="0" smtClean="0"/>
              <a:t>Toxicities </a:t>
            </a:r>
            <a:r>
              <a:rPr lang="en-US" b="1" dirty="0" smtClean="0"/>
              <a:t>of New Drugs for Melanoma Treatment and their </a:t>
            </a:r>
            <a:r>
              <a:rPr lang="en-US" b="1" dirty="0" smtClean="0"/>
              <a:t>Management</a:t>
            </a:r>
            <a:r>
              <a:rPr lang="ru-RU" b="1" dirty="0" smtClean="0"/>
              <a:t> </a:t>
            </a:r>
            <a:r>
              <a:rPr lang="en-US" i="1" dirty="0" smtClean="0"/>
              <a:t>By </a:t>
            </a:r>
            <a:r>
              <a:rPr lang="en-US" i="1" dirty="0" smtClean="0"/>
              <a:t>Paola </a:t>
            </a:r>
            <a:r>
              <a:rPr lang="en-US" i="1" dirty="0" err="1" smtClean="0"/>
              <a:t>Savoia</a:t>
            </a:r>
            <a:r>
              <a:rPr lang="en-US" i="1" dirty="0" smtClean="0"/>
              <a:t> and Paolo Fava </a:t>
            </a:r>
            <a:br>
              <a:rPr lang="en-US" i="1" dirty="0" smtClean="0"/>
            </a:br>
            <a:r>
              <a:rPr lang="en-US" i="1" dirty="0" smtClean="0"/>
              <a:t>DOI: 10.5772/59860</a:t>
            </a: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Поражение кожи</a:t>
            </a:r>
            <a:endParaRPr lang="ru-RU" dirty="0"/>
          </a:p>
        </p:txBody>
      </p:sp>
      <p:sp>
        <p:nvSpPr>
          <p:cNvPr id="3" name="Содержимое 2"/>
          <p:cNvSpPr>
            <a:spLocks noGrp="1"/>
          </p:cNvSpPr>
          <p:nvPr>
            <p:ph idx="1"/>
          </p:nvPr>
        </p:nvSpPr>
        <p:spPr/>
        <p:txBody>
          <a:bodyPr>
            <a:normAutofit/>
          </a:bodyPr>
          <a:lstStyle/>
          <a:p>
            <a:r>
              <a:rPr lang="ru-RU" b="1" dirty="0" smtClean="0"/>
              <a:t>Мази с ГКС (например, </a:t>
            </a:r>
            <a:r>
              <a:rPr lang="ru-RU" b="1" i="1" dirty="0" err="1" smtClean="0"/>
              <a:t>гидрокортизоновая</a:t>
            </a:r>
            <a:r>
              <a:rPr lang="ru-RU" b="1" i="1" dirty="0" smtClean="0"/>
              <a:t> мазь) в качестве симптоматической </a:t>
            </a:r>
            <a:r>
              <a:rPr lang="ru-RU" dirty="0" smtClean="0"/>
              <a:t>терапии используются </a:t>
            </a:r>
            <a:r>
              <a:rPr lang="ru-RU" u="sng" dirty="0" smtClean="0"/>
              <a:t>только в отсутствие системного применения ГКС. </a:t>
            </a:r>
            <a:r>
              <a:rPr lang="ru-RU" dirty="0" smtClean="0"/>
              <a:t/>
            </a:r>
            <a:br>
              <a:rPr lang="ru-RU" dirty="0" smtClean="0"/>
            </a:br>
            <a:r>
              <a:rPr lang="ru-RU" dirty="0" smtClean="0"/>
              <a:t>При зуде дополнительно рекомендуется использовать </a:t>
            </a:r>
            <a:r>
              <a:rPr lang="ru-RU" b="1" dirty="0" smtClean="0"/>
              <a:t>антигистаминные препараты в максимальных суточных дозах. В качестве дополнительной меры могут </a:t>
            </a:r>
            <a:r>
              <a:rPr lang="ru-RU" dirty="0" smtClean="0"/>
              <a:t>быть использованы </a:t>
            </a:r>
            <a:r>
              <a:rPr lang="ru-RU" u="sng" dirty="0" smtClean="0"/>
              <a:t>топические ГКС III и IV класса</a:t>
            </a:r>
            <a:r>
              <a:rPr lang="ru-RU" dirty="0" smtClean="0"/>
              <a:t>: </a:t>
            </a:r>
            <a:br>
              <a:rPr lang="ru-RU" dirty="0" smtClean="0"/>
            </a:br>
            <a:r>
              <a:rPr lang="ru-RU" dirty="0" smtClean="0"/>
              <a:t>1) очень сильные: </a:t>
            </a:r>
            <a:r>
              <a:rPr lang="ru-RU" dirty="0" err="1" smtClean="0"/>
              <a:t>клобетазола</a:t>
            </a:r>
            <a:r>
              <a:rPr lang="ru-RU" dirty="0" smtClean="0"/>
              <a:t> </a:t>
            </a:r>
            <a:r>
              <a:rPr lang="ru-RU" dirty="0" err="1" smtClean="0"/>
              <a:t>пропионат</a:t>
            </a:r>
            <a:r>
              <a:rPr lang="ru-RU" dirty="0" smtClean="0"/>
              <a:t>, </a:t>
            </a:r>
            <a:r>
              <a:rPr lang="ru-RU" dirty="0" err="1" smtClean="0"/>
              <a:t>хальцинонид</a:t>
            </a:r>
            <a:r>
              <a:rPr lang="ru-RU" dirty="0" smtClean="0"/>
              <a:t>; </a:t>
            </a:r>
            <a:br>
              <a:rPr lang="ru-RU" dirty="0" smtClean="0"/>
            </a:br>
            <a:r>
              <a:rPr lang="ru-RU" dirty="0" smtClean="0"/>
              <a:t>2) сильные: </a:t>
            </a:r>
            <a:r>
              <a:rPr lang="ru-RU" i="1" dirty="0" err="1" smtClean="0"/>
              <a:t>бетаметазон</a:t>
            </a:r>
            <a:r>
              <a:rPr lang="ru-RU" i="1" dirty="0" smtClean="0"/>
              <a:t>, </a:t>
            </a:r>
            <a:r>
              <a:rPr lang="ru-RU" i="1" dirty="0" err="1" smtClean="0"/>
              <a:t>будесонид</a:t>
            </a:r>
            <a:r>
              <a:rPr lang="ru-RU" i="1" dirty="0" smtClean="0"/>
              <a:t>, </a:t>
            </a:r>
            <a:r>
              <a:rPr lang="ru-RU" i="1" dirty="0" err="1" smtClean="0"/>
              <a:t>мометазона</a:t>
            </a:r>
            <a:r>
              <a:rPr lang="ru-RU" i="1" dirty="0" smtClean="0"/>
              <a:t> </a:t>
            </a:r>
            <a:r>
              <a:rPr lang="ru-RU" i="1" dirty="0" err="1" smtClean="0"/>
              <a:t>фуроат</a:t>
            </a:r>
            <a:r>
              <a:rPr lang="ru-RU" i="1" dirty="0" smtClean="0"/>
              <a:t>, </a:t>
            </a:r>
            <a:r>
              <a:rPr lang="ru-RU" dirty="0" smtClean="0"/>
              <a:t>гидрокортизона 17‑бутират, </a:t>
            </a:r>
            <a:r>
              <a:rPr lang="ru-RU" i="1" dirty="0" err="1" smtClean="0"/>
              <a:t>дексаметазон</a:t>
            </a:r>
            <a:r>
              <a:rPr lang="ru-RU" i="1" dirty="0" smtClean="0"/>
              <a:t>, </a:t>
            </a:r>
            <a:r>
              <a:rPr lang="ru-RU" i="1" dirty="0" err="1" smtClean="0"/>
              <a:t>триамцинолона</a:t>
            </a:r>
            <a:r>
              <a:rPr lang="ru-RU" i="1" dirty="0" smtClean="0"/>
              <a:t> </a:t>
            </a:r>
            <a:r>
              <a:rPr lang="ru-RU" i="1" dirty="0" err="1" smtClean="0"/>
              <a:t>ацетонид</a:t>
            </a:r>
            <a:r>
              <a:rPr lang="ru-RU" i="1" dirty="0" smtClean="0"/>
              <a:t>, </a:t>
            </a:r>
            <a:r>
              <a:rPr lang="ru-RU" i="1" dirty="0" err="1" smtClean="0"/>
              <a:t>метилпреднизолона</a:t>
            </a:r>
            <a:r>
              <a:rPr lang="ru-RU" i="1" dirty="0" smtClean="0"/>
              <a:t> </a:t>
            </a:r>
            <a:r>
              <a:rPr lang="ru-RU" i="1" dirty="0" err="1" smtClean="0"/>
              <a:t>ацепонат</a:t>
            </a:r>
            <a:r>
              <a:rPr lang="ru-RU" i="1" dirty="0" smtClean="0"/>
              <a:t>, </a:t>
            </a:r>
            <a:r>
              <a:rPr lang="ru-RU" i="1" dirty="0" err="1" smtClean="0"/>
              <a:t>флуметазона</a:t>
            </a:r>
            <a:r>
              <a:rPr lang="ru-RU" i="1" dirty="0" smtClean="0"/>
              <a:t> </a:t>
            </a:r>
            <a:r>
              <a:rPr lang="ru-RU" i="1" dirty="0" err="1" smtClean="0"/>
              <a:t>пивалат</a:t>
            </a:r>
            <a:r>
              <a:rPr lang="ru-RU" i="1" dirty="0" smtClean="0"/>
              <a:t>, </a:t>
            </a:r>
            <a:r>
              <a:rPr lang="ru-RU" i="1" dirty="0" err="1" smtClean="0"/>
              <a:t>флуоцинолона</a:t>
            </a:r>
            <a:r>
              <a:rPr lang="ru-RU" i="1" dirty="0" smtClean="0"/>
              <a:t> </a:t>
            </a:r>
            <a:r>
              <a:rPr lang="ru-RU" i="1" dirty="0" err="1" smtClean="0"/>
              <a:t>ацетонид</a:t>
            </a:r>
            <a:r>
              <a:rPr lang="ru-RU" i="1" dirty="0" smtClean="0"/>
              <a:t>, </a:t>
            </a:r>
            <a:r>
              <a:rPr lang="ru-RU" i="1" dirty="0" err="1" smtClean="0"/>
              <a:t>флутиказона</a:t>
            </a:r>
            <a:r>
              <a:rPr lang="ru-RU" i="1" dirty="0" smtClean="0"/>
              <a:t> </a:t>
            </a:r>
            <a:r>
              <a:rPr lang="ru-RU" i="1" dirty="0" err="1" smtClean="0"/>
              <a:t>пропионат</a:t>
            </a:r>
            <a:r>
              <a:rPr lang="ru-RU" i="1" dirty="0" smtClean="0"/>
              <a:t>. </a:t>
            </a:r>
            <a:r>
              <a:rPr lang="ru-RU" u="sng" dirty="0" smtClean="0"/>
              <a:t>Применение топических антигистаминных препаратов неэффективно</a:t>
            </a:r>
            <a:r>
              <a:rPr lang="ru-RU" dirty="0" smtClean="0"/>
              <a:t>. </a:t>
            </a:r>
            <a:r>
              <a:rPr lang="ru-RU" dirty="0" smtClean="0"/>
              <a:t/>
            </a:r>
            <a:br>
              <a:rPr lang="ru-RU" dirty="0" smtClean="0"/>
            </a:br>
            <a:r>
              <a:rPr lang="ru-RU" dirty="0" smtClean="0"/>
              <a:t>При </a:t>
            </a:r>
            <a:r>
              <a:rPr lang="ru-RU" dirty="0" smtClean="0"/>
              <a:t>выраженном зуде может использоваться также охлажденный гель с </a:t>
            </a:r>
            <a:r>
              <a:rPr lang="ru-RU" dirty="0" err="1" smtClean="0"/>
              <a:t>полидоканолом</a:t>
            </a:r>
            <a:r>
              <a:rPr lang="ru-RU" dirty="0" smtClean="0"/>
              <a:t>. </a:t>
            </a:r>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29</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8978" y="4731488"/>
            <a:ext cx="10356112" cy="1392787"/>
          </a:xfrm>
        </p:spPr>
        <p:txBody>
          <a:bodyPr>
            <a:normAutofit/>
          </a:bodyPr>
          <a:lstStyle/>
          <a:p>
            <a:r>
              <a:rPr lang="ru-RU" dirty="0" smtClean="0"/>
              <a:t>Принципиальным отличием нового поколения </a:t>
            </a:r>
            <a:r>
              <a:rPr lang="ru-RU" dirty="0" err="1" smtClean="0"/>
              <a:t>иммуноонкологических</a:t>
            </a:r>
            <a:r>
              <a:rPr lang="ru-RU" dirty="0" smtClean="0"/>
              <a:t> препаратов от ранее используемых биологически активных препаратов является то, что их действие направлено не на активацию иммунной системы, </a:t>
            </a:r>
            <a:r>
              <a:rPr lang="ru-RU" u="sng" dirty="0" smtClean="0"/>
              <a:t>а на снятие торможения</a:t>
            </a:r>
            <a:r>
              <a:rPr lang="ru-RU" dirty="0" smtClean="0"/>
              <a:t>, которое опухоль оказывает на иммунную систему, и восстановление естественного иммунного ответа.</a:t>
            </a:r>
          </a:p>
          <a:p>
            <a:pPr>
              <a:buNone/>
            </a:pPr>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3</a:t>
            </a:fld>
            <a:endParaRPr lang="ru-RU"/>
          </a:p>
        </p:txBody>
      </p:sp>
      <p:pic>
        <p:nvPicPr>
          <p:cNvPr id="5" name="Рисунок 4" descr="754633828320799.jpg"/>
          <p:cNvPicPr>
            <a:picLocks noChangeAspect="1"/>
          </p:cNvPicPr>
          <p:nvPr/>
        </p:nvPicPr>
        <p:blipFill>
          <a:blip r:embed="rId2" cstate="print"/>
          <a:stretch>
            <a:fillRect/>
          </a:stretch>
        </p:blipFill>
        <p:spPr>
          <a:xfrm>
            <a:off x="2204353" y="223284"/>
            <a:ext cx="6546241" cy="436143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 качестве </a:t>
            </a:r>
            <a:r>
              <a:rPr lang="ru-RU" dirty="0" err="1"/>
              <a:t>иммуносупрессивной</a:t>
            </a:r>
            <a:r>
              <a:rPr lang="ru-RU" dirty="0"/>
              <a:t> терапии последовательно используются </a:t>
            </a:r>
            <a:r>
              <a:rPr lang="ru-RU" b="1" dirty="0"/>
              <a:t>системные ГКС в дозе 1 мг / кг, а при неэффективности – 2 мг / кг (по </a:t>
            </a:r>
            <a:r>
              <a:rPr lang="ru-RU" dirty="0"/>
              <a:t>преднизолону). </a:t>
            </a:r>
            <a:br>
              <a:rPr lang="ru-RU" dirty="0"/>
            </a:br>
            <a:r>
              <a:rPr lang="ru-RU" u="sng" dirty="0"/>
              <a:t>При отсутствии эффекта в течение 48 часов </a:t>
            </a:r>
            <a:r>
              <a:rPr lang="ru-RU" dirty="0"/>
              <a:t>терапию усиливают.</a:t>
            </a:r>
            <a:br>
              <a:rPr lang="ru-RU" dirty="0"/>
            </a:br>
            <a:r>
              <a:rPr lang="ru-RU" dirty="0"/>
              <a:t>При неэффективности преднизолона 2 мг / кг возможно добавление к терапии </a:t>
            </a:r>
            <a:r>
              <a:rPr lang="ru-RU" i="1" dirty="0" err="1"/>
              <a:t>инфликсимаба</a:t>
            </a:r>
            <a:r>
              <a:rPr lang="ru-RU" i="1" dirty="0"/>
              <a:t> 5 мг / кг 1 раз в 2 </a:t>
            </a:r>
            <a:r>
              <a:rPr lang="ru-RU" i="1" dirty="0" err="1"/>
              <a:t>нед</a:t>
            </a:r>
            <a:r>
              <a:rPr lang="ru-RU" i="1" dirty="0"/>
              <a:t>. (повторное введение – только при наличии клинического </a:t>
            </a:r>
            <a:r>
              <a:rPr lang="ru-RU" dirty="0"/>
              <a:t>эффекта и сохраняющихся признаках сыпи ≥3 ст.) </a:t>
            </a:r>
            <a:r>
              <a:rPr lang="ru-RU" dirty="0" smtClean="0"/>
              <a:t/>
            </a:r>
            <a:br>
              <a:rPr lang="ru-RU" dirty="0" smtClean="0"/>
            </a:br>
            <a:r>
              <a:rPr lang="ru-RU" dirty="0" smtClean="0"/>
              <a:t>или </a:t>
            </a:r>
            <a:r>
              <a:rPr lang="ru-RU" b="1" i="1" dirty="0" err="1"/>
              <a:t>циклофосфамида</a:t>
            </a:r>
            <a:r>
              <a:rPr lang="ru-RU" b="1" i="1" dirty="0"/>
              <a:t> </a:t>
            </a:r>
            <a:r>
              <a:rPr lang="ru-RU" b="1" dirty="0"/>
              <a:t>в дозе 100 мг / </a:t>
            </a:r>
            <a:r>
              <a:rPr lang="ru-RU" b="1" dirty="0" err="1"/>
              <a:t>сут</a:t>
            </a:r>
            <a:r>
              <a:rPr lang="ru-RU" b="1" dirty="0"/>
              <a:t>. внутрь или </a:t>
            </a:r>
            <a:r>
              <a:rPr lang="ru-RU" b="1" i="1" dirty="0" err="1"/>
              <a:t>микофенолата</a:t>
            </a:r>
            <a:r>
              <a:rPr lang="ru-RU" b="1" i="1" dirty="0"/>
              <a:t> </a:t>
            </a:r>
            <a:r>
              <a:rPr lang="ru-RU" b="1" i="1" dirty="0" err="1"/>
              <a:t>мофетила</a:t>
            </a:r>
            <a:r>
              <a:rPr lang="ru-RU" b="1" i="1" dirty="0"/>
              <a:t> 1000 мг 2 раза в день.</a:t>
            </a:r>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30</a:t>
            </a:fld>
            <a:endParaRPr lang="ru-RU"/>
          </a:p>
        </p:txBody>
      </p:sp>
    </p:spTree>
    <p:extLst>
      <p:ext uri="{BB962C8B-B14F-4D97-AF65-F5344CB8AC3E}">
        <p14:creationId xmlns:p14="http://schemas.microsoft.com/office/powerpoint/2010/main" val="1268129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08075" y="1710813"/>
            <a:ext cx="5976184" cy="4158282"/>
          </a:xfrm>
        </p:spPr>
        <p:txBody>
          <a:bodyPr>
            <a:normAutofit fontScale="92500" lnSpcReduction="10000"/>
          </a:bodyPr>
          <a:lstStyle/>
          <a:p>
            <a:r>
              <a:rPr lang="ru-RU" b="1" i="1" dirty="0" smtClean="0"/>
              <a:t/>
            </a:r>
            <a:br>
              <a:rPr lang="ru-RU" b="1" i="1" dirty="0" smtClean="0"/>
            </a:br>
            <a:r>
              <a:rPr lang="ru-RU" dirty="0" smtClean="0"/>
              <a:t>Препаратом выбора считается </a:t>
            </a:r>
            <a:r>
              <a:rPr lang="ru-RU" i="1" dirty="0" err="1" smtClean="0"/>
              <a:t>инфликсимаб</a:t>
            </a:r>
            <a:r>
              <a:rPr lang="ru-RU" i="1" dirty="0"/>
              <a:t> </a:t>
            </a:r>
            <a:r>
              <a:rPr lang="ru-RU" i="1" dirty="0" smtClean="0"/>
              <a:t>(иммунодепрессант), действующий </a:t>
            </a:r>
            <a:r>
              <a:rPr lang="ru-RU" i="1" dirty="0" smtClean="0"/>
              <a:t>в качестве антагониста </a:t>
            </a:r>
            <a:r>
              <a:rPr lang="ru-RU" dirty="0" smtClean="0"/>
              <a:t>ФНО-α . </a:t>
            </a:r>
            <a:br>
              <a:rPr lang="ru-RU" dirty="0" smtClean="0"/>
            </a:br>
            <a:r>
              <a:rPr lang="ru-RU" dirty="0" smtClean="0"/>
              <a:t/>
            </a:r>
            <a:br>
              <a:rPr lang="ru-RU" dirty="0" smtClean="0"/>
            </a:br>
            <a:r>
              <a:rPr lang="ru-RU" dirty="0" smtClean="0"/>
              <a:t>Указанные </a:t>
            </a:r>
            <a:r>
              <a:rPr lang="ru-RU" dirty="0" smtClean="0"/>
              <a:t>препараты принимаются до купирования нежелательного явления до уровня 2 ст. и далее отменяются полностью. Прием ГКС 2 мг / кг в это время продолжается с последующим медленным титрованием дозы вниз. Длительность снижения дозы ГКС должна быть не менее 1 мес. Рекомендуемая скорость снижения при отсутствии возврата симптомов </a:t>
            </a:r>
            <a:r>
              <a:rPr lang="ru-RU" dirty="0" err="1" smtClean="0"/>
              <a:t>иНЯ</a:t>
            </a:r>
            <a:r>
              <a:rPr lang="ru-RU" dirty="0" smtClean="0"/>
              <a:t> – 2,5 мг 1 раз в 2 дня (по </a:t>
            </a:r>
            <a:r>
              <a:rPr lang="ru-RU" dirty="0" err="1" smtClean="0"/>
              <a:t>преднизолону</a:t>
            </a:r>
            <a:r>
              <a:rPr lang="ru-RU" dirty="0" smtClean="0"/>
              <a:t>). </a:t>
            </a:r>
            <a:r>
              <a:rPr lang="ru-RU" u="sng" dirty="0" smtClean="0"/>
              <a:t>Во время лечения возможно применение дополнительно антибактериальной терапии как для лечения вторичной инфекции, обусловленной самим </a:t>
            </a:r>
            <a:r>
              <a:rPr lang="ru-RU" u="sng" dirty="0" err="1" smtClean="0"/>
              <a:t>иНЯ</a:t>
            </a:r>
            <a:r>
              <a:rPr lang="ru-RU" u="sng" dirty="0" smtClean="0"/>
              <a:t>, так и для лечения осложнений </a:t>
            </a:r>
            <a:r>
              <a:rPr lang="ru-RU" u="sng" dirty="0" err="1" smtClean="0"/>
              <a:t>иммуносупрессивной</a:t>
            </a:r>
            <a:r>
              <a:rPr lang="ru-RU" u="sng" dirty="0" smtClean="0"/>
              <a:t> терапии.</a:t>
            </a:r>
            <a:endParaRPr lang="ru-RU" u="sng"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31</a:t>
            </a:fld>
            <a:endParaRPr lang="ru-RU"/>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229" y="1936955"/>
            <a:ext cx="3427641" cy="342764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При сохранении симптомов </a:t>
            </a:r>
            <a:r>
              <a:rPr lang="ru-RU" dirty="0" err="1" smtClean="0"/>
              <a:t>иНЯ</a:t>
            </a:r>
            <a:r>
              <a:rPr lang="ru-RU" dirty="0" smtClean="0"/>
              <a:t> со стороны кожи ≥2 ст. в течение &gt;12 </a:t>
            </a:r>
            <a:r>
              <a:rPr lang="ru-RU" dirty="0" err="1" smtClean="0"/>
              <a:t>нед</a:t>
            </a:r>
            <a:r>
              <a:rPr lang="ru-RU" dirty="0" smtClean="0"/>
              <a:t>. </a:t>
            </a:r>
            <a:r>
              <a:rPr lang="ru-RU" dirty="0" err="1" smtClean="0"/>
              <a:t>иммунотерапевтический</a:t>
            </a:r>
            <a:r>
              <a:rPr lang="ru-RU" dirty="0" smtClean="0"/>
              <a:t> препарат, вызвавший данное </a:t>
            </a:r>
            <a:r>
              <a:rPr lang="ru-RU" dirty="0" err="1" smtClean="0"/>
              <a:t>иНЯ</a:t>
            </a:r>
            <a:r>
              <a:rPr lang="ru-RU" dirty="0" smtClean="0"/>
              <a:t>, должен быть </a:t>
            </a:r>
            <a:r>
              <a:rPr lang="ru-RU" u="sng" dirty="0" smtClean="0"/>
              <a:t>отменен полностью</a:t>
            </a:r>
            <a:r>
              <a:rPr lang="ru-RU" dirty="0" smtClean="0"/>
              <a:t>. </a:t>
            </a:r>
            <a:r>
              <a:rPr lang="ru-RU" dirty="0" smtClean="0"/>
              <a:t/>
            </a:r>
            <a:br>
              <a:rPr lang="ru-RU" dirty="0" smtClean="0"/>
            </a:br>
            <a:r>
              <a:rPr lang="ru-RU" dirty="0" smtClean="0"/>
              <a:t/>
            </a:r>
            <a:br>
              <a:rPr lang="ru-RU" dirty="0" smtClean="0"/>
            </a:br>
            <a:r>
              <a:rPr lang="ru-RU" dirty="0" smtClean="0"/>
              <a:t>При </a:t>
            </a:r>
            <a:r>
              <a:rPr lang="ru-RU" dirty="0" smtClean="0"/>
              <a:t>уменьшении токсичности до ≤1 ст. в сроки до 12 </a:t>
            </a:r>
            <a:r>
              <a:rPr lang="ru-RU" dirty="0" err="1" smtClean="0"/>
              <a:t>нед.возможно</a:t>
            </a:r>
            <a:r>
              <a:rPr lang="ru-RU" dirty="0" smtClean="0"/>
              <a:t> продолжение терапии в прежних дозах (для низких доз </a:t>
            </a:r>
            <a:r>
              <a:rPr lang="ru-RU" dirty="0" err="1" smtClean="0"/>
              <a:t>цитокинов</a:t>
            </a:r>
            <a:r>
              <a:rPr lang="ru-RU" dirty="0" smtClean="0"/>
              <a:t> – в сниженных на 1 уровень дозах) даже при токсичности 4 ст.</a:t>
            </a:r>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32</a:t>
            </a:fld>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7.png"/>
          <p:cNvPicPr>
            <a:picLocks noGrp="1" noChangeAspect="1"/>
          </p:cNvPicPr>
          <p:nvPr>
            <p:ph idx="1"/>
          </p:nvPr>
        </p:nvPicPr>
        <p:blipFill>
          <a:blip r:embed="rId3" cstate="print"/>
          <a:stretch>
            <a:fillRect/>
          </a:stretch>
        </p:blipFill>
        <p:spPr>
          <a:xfrm>
            <a:off x="1715749" y="202019"/>
            <a:ext cx="7518085" cy="5443686"/>
          </a:xfrm>
        </p:spPr>
      </p:pic>
      <p:sp>
        <p:nvSpPr>
          <p:cNvPr id="4" name="Номер слайда 3"/>
          <p:cNvSpPr>
            <a:spLocks noGrp="1"/>
          </p:cNvSpPr>
          <p:nvPr>
            <p:ph type="sldNum" sz="quarter" idx="12"/>
          </p:nvPr>
        </p:nvSpPr>
        <p:spPr/>
        <p:txBody>
          <a:bodyPr/>
          <a:lstStyle/>
          <a:p>
            <a:fld id="{5E214157-2F0F-4467-B9E0-0EF024492CC7}" type="slidenum">
              <a:rPr lang="ru-RU" smtClean="0"/>
              <a:pPr/>
              <a:t>33</a:t>
            </a:fld>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 </a:t>
            </a:r>
            <a:endParaRPr lang="ru-RU" dirty="0"/>
          </a:p>
        </p:txBody>
      </p:sp>
      <p:sp>
        <p:nvSpPr>
          <p:cNvPr id="3" name="Содержимое 2"/>
          <p:cNvSpPr>
            <a:spLocks noGrp="1"/>
          </p:cNvSpPr>
          <p:nvPr>
            <p:ph idx="1"/>
          </p:nvPr>
        </p:nvSpPr>
        <p:spPr/>
        <p:txBody>
          <a:bodyPr>
            <a:normAutofit/>
          </a:bodyPr>
          <a:lstStyle/>
          <a:p>
            <a:r>
              <a:rPr lang="ru-RU" b="1" dirty="0" smtClean="0"/>
              <a:t>Кожная токсичность – наиболее частое проявление токсичности. </a:t>
            </a:r>
            <a:r>
              <a:rPr lang="ru-RU" dirty="0" smtClean="0"/>
              <a:t>Более чем у половины пациентов, получающих терапию анти-CTLA‑4, развивается зуд и сыпь. При терапии анти-PD1 препаратами кожные реакции (сыпь и зуд) развиваются у 28–37% пациентов, витилиго у 9–11%.</a:t>
            </a:r>
            <a:br>
              <a:rPr lang="ru-RU" dirty="0" smtClean="0"/>
            </a:br>
            <a:r>
              <a:rPr lang="ru-RU" dirty="0" smtClean="0"/>
              <a:t>Необходимо отметить, что большинство кожных реакций 1–2 степени тяжести. Возможно развитие редких побочных реакций, таких как псориаз, </a:t>
            </a:r>
            <a:r>
              <a:rPr lang="ru-RU" dirty="0" err="1" smtClean="0"/>
              <a:t>эксфолиативный</a:t>
            </a:r>
            <a:r>
              <a:rPr lang="ru-RU" dirty="0" smtClean="0"/>
              <a:t> дерматит и эритема.</a:t>
            </a:r>
            <a:br>
              <a:rPr lang="ru-RU" dirty="0" smtClean="0"/>
            </a:br>
            <a:r>
              <a:rPr lang="ru-RU" dirty="0" smtClean="0"/>
              <a:t>Сыпь (</a:t>
            </a:r>
            <a:r>
              <a:rPr lang="ru-RU" dirty="0" err="1" smtClean="0"/>
              <a:t>макулопапулезная</a:t>
            </a:r>
            <a:r>
              <a:rPr lang="ru-RU" dirty="0" smtClean="0"/>
              <a:t> или эритродермия) и зуд (на фоне сыпи или изолированно),как правило, клинически незначимы и легко контролируются </a:t>
            </a:r>
            <a:r>
              <a:rPr lang="ru-RU" dirty="0" err="1" smtClean="0"/>
              <a:t>пероральными</a:t>
            </a:r>
            <a:r>
              <a:rPr lang="ru-RU" dirty="0" smtClean="0"/>
              <a:t> антигистаминными препаратами и местными стероидами без прекращения иммунотерапии. </a:t>
            </a:r>
            <a:br>
              <a:rPr lang="ru-RU" dirty="0" smtClean="0"/>
            </a:br>
            <a:r>
              <a:rPr lang="ru-RU" dirty="0" smtClean="0"/>
              <a:t>При условии тщательного наблюдения за больным даже при 2 степени кожной токсичности иммунотерапия может быть продолжена. </a:t>
            </a:r>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34</a:t>
            </a:fld>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dirty="0" smtClean="0"/>
              <a:t>Системная </a:t>
            </a:r>
            <a:r>
              <a:rPr lang="ru-RU" dirty="0" err="1" smtClean="0"/>
              <a:t>стероидная</a:t>
            </a:r>
            <a:r>
              <a:rPr lang="ru-RU" dirty="0" smtClean="0"/>
              <a:t> терапия и отсрочка иммунотерапии показана при </a:t>
            </a:r>
            <a:r>
              <a:rPr lang="ru-RU" dirty="0" err="1" smtClean="0"/>
              <a:t>иоНЯ</a:t>
            </a:r>
            <a:r>
              <a:rPr lang="ru-RU" dirty="0" smtClean="0"/>
              <a:t> 3–4 степени. У больных с меланомой сыпь может быть предиктором иммунного ответа и в некоторых случаях приводить к витилиго. </a:t>
            </a:r>
            <a:r>
              <a:rPr lang="ru-RU" dirty="0" smtClean="0"/>
              <a:t/>
            </a:r>
            <a:br>
              <a:rPr lang="ru-RU" dirty="0" smtClean="0"/>
            </a:br>
            <a:r>
              <a:rPr lang="ru-RU" dirty="0" smtClean="0"/>
              <a:t/>
            </a:r>
            <a:br>
              <a:rPr lang="ru-RU" dirty="0" smtClean="0"/>
            </a:br>
            <a:r>
              <a:rPr lang="ru-RU" dirty="0" smtClean="0"/>
              <a:t>Серьезные осложнения, такие как синдром </a:t>
            </a:r>
            <a:r>
              <a:rPr lang="ru-RU" dirty="0" err="1" smtClean="0"/>
              <a:t>Стивенса</a:t>
            </a:r>
            <a:r>
              <a:rPr lang="ru-RU" dirty="0" smtClean="0"/>
              <a:t>-Джонсона, токсический </a:t>
            </a:r>
            <a:r>
              <a:rPr lang="ru-RU" dirty="0" err="1" smtClean="0"/>
              <a:t>эпидермальный</a:t>
            </a:r>
            <a:r>
              <a:rPr lang="ru-RU" dirty="0" smtClean="0"/>
              <a:t> </a:t>
            </a:r>
            <a:r>
              <a:rPr lang="ru-RU" dirty="0" err="1" smtClean="0"/>
              <a:t>некролиз</a:t>
            </a:r>
            <a:r>
              <a:rPr lang="ru-RU" dirty="0" smtClean="0"/>
              <a:t>, язвенный, буллезный, некротический или геморрагический дерматиты наблюдались менее чем в 1% случаев</a:t>
            </a:r>
            <a:r>
              <a:rPr lang="ru-RU" dirty="0" smtClean="0"/>
              <a:t>.</a:t>
            </a:r>
            <a:br>
              <a:rPr lang="ru-RU" dirty="0" smtClean="0"/>
            </a:br>
            <a:r>
              <a:rPr lang="ru-RU" dirty="0" smtClean="0"/>
              <a:t> </a:t>
            </a:r>
            <a:r>
              <a:rPr lang="ru-RU" dirty="0" smtClean="0"/>
              <a:t>Это однозначное показание к </a:t>
            </a:r>
            <a:r>
              <a:rPr lang="ru-RU" u="sng" dirty="0" smtClean="0"/>
              <a:t>прекращению иммунотерапии</a:t>
            </a:r>
            <a:r>
              <a:rPr lang="ru-RU" dirty="0" smtClean="0"/>
              <a:t>, проведению </a:t>
            </a:r>
            <a:r>
              <a:rPr lang="ru-RU" dirty="0" err="1" smtClean="0"/>
              <a:t>высокодозной</a:t>
            </a:r>
            <a:r>
              <a:rPr lang="ru-RU" dirty="0" smtClean="0"/>
              <a:t> </a:t>
            </a:r>
            <a:r>
              <a:rPr lang="ru-RU" dirty="0" err="1" smtClean="0"/>
              <a:t>стероидной</a:t>
            </a:r>
            <a:r>
              <a:rPr lang="ru-RU" dirty="0" smtClean="0"/>
              <a:t> терапии и консультации дерматолога.</a:t>
            </a:r>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35</a:t>
            </a:fld>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5E214157-2F0F-4467-B9E0-0EF024492CC7}" type="slidenum">
              <a:rPr lang="ru-RU" smtClean="0"/>
              <a:pPr/>
              <a:t>36</a:t>
            </a:fld>
            <a:endParaRPr lang="ru-RU"/>
          </a:p>
        </p:txBody>
      </p:sp>
      <p:pic>
        <p:nvPicPr>
          <p:cNvPr id="7" name="Содержимое 6" descr="Безымянный.jpg"/>
          <p:cNvPicPr>
            <a:picLocks noGrp="1" noChangeAspect="1"/>
          </p:cNvPicPr>
          <p:nvPr>
            <p:ph idx="1"/>
          </p:nvPr>
        </p:nvPicPr>
        <p:blipFill>
          <a:blip r:embed="rId2" cstate="print"/>
          <a:stretch>
            <a:fillRect/>
          </a:stretch>
        </p:blipFill>
        <p:spPr>
          <a:xfrm>
            <a:off x="387440" y="453399"/>
            <a:ext cx="10223854" cy="564267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482" y="4928448"/>
            <a:ext cx="7010743" cy="1325563"/>
          </a:xfrm>
        </p:spPr>
        <p:txBody>
          <a:bodyPr/>
          <a:lstStyle/>
          <a:p>
            <a:pPr algn="ctr"/>
            <a:r>
              <a:rPr lang="ru-RU" dirty="0" smtClean="0"/>
              <a:t>Спасибо за внимание!</a:t>
            </a:r>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37</a:t>
            </a:fld>
            <a:endParaRPr lang="ru-RU"/>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213" y="226143"/>
            <a:ext cx="8740875" cy="4918199"/>
          </a:xfrm>
          <a:prstGeom prst="rect">
            <a:avLst/>
          </a:prstGeom>
        </p:spPr>
      </p:pic>
    </p:spTree>
    <p:extLst>
      <p:ext uri="{BB962C8B-B14F-4D97-AF65-F5344CB8AC3E}">
        <p14:creationId xmlns:p14="http://schemas.microsoft.com/office/powerpoint/2010/main" val="1500748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err="1" smtClean="0"/>
              <a:t>Иммуноопосредованные</a:t>
            </a:r>
            <a:r>
              <a:rPr lang="ru-RU" sz="3600" dirty="0" smtClean="0"/>
              <a:t> нежелательные явления</a:t>
            </a:r>
            <a:endParaRPr lang="ru-RU" sz="3600" dirty="0"/>
          </a:p>
        </p:txBody>
      </p:sp>
      <p:sp>
        <p:nvSpPr>
          <p:cNvPr id="3" name="Содержимое 2"/>
          <p:cNvSpPr>
            <a:spLocks noGrp="1"/>
          </p:cNvSpPr>
          <p:nvPr>
            <p:ph idx="1"/>
          </p:nvPr>
        </p:nvSpPr>
        <p:spPr/>
        <p:txBody>
          <a:bodyPr>
            <a:normAutofit/>
          </a:bodyPr>
          <a:lstStyle/>
          <a:p>
            <a:r>
              <a:rPr lang="ru-RU" dirty="0" smtClean="0"/>
              <a:t> </a:t>
            </a:r>
            <a:r>
              <a:rPr lang="ru-RU" u="sng" dirty="0" err="1" smtClean="0"/>
              <a:t>Иммуноопосредованные</a:t>
            </a:r>
            <a:r>
              <a:rPr lang="ru-RU" u="sng" dirty="0" smtClean="0"/>
              <a:t> нежелательные явления (</a:t>
            </a:r>
            <a:r>
              <a:rPr lang="ru-RU" u="sng" dirty="0" err="1" smtClean="0"/>
              <a:t>иНЯ</a:t>
            </a:r>
            <a:r>
              <a:rPr lang="ru-RU" u="sng" dirty="0" smtClean="0"/>
              <a:t>/</a:t>
            </a:r>
            <a:r>
              <a:rPr lang="ru-RU" u="sng" dirty="0" err="1" smtClean="0"/>
              <a:t>иоНЯ</a:t>
            </a:r>
            <a:r>
              <a:rPr lang="ru-RU" u="sng" dirty="0" smtClean="0"/>
              <a:t>) </a:t>
            </a:r>
            <a:r>
              <a:rPr lang="ru-RU" dirty="0" smtClean="0"/>
              <a:t>– особый класс нежелательных явлений, возникающих при иммунотерапии злокачественных новообразований. Среди всего разнообразия методов иммунотерапии, существующих сегодня, </a:t>
            </a:r>
            <a:r>
              <a:rPr lang="ru-RU" u="sng" dirty="0" smtClean="0"/>
              <a:t>лишь некоторые </a:t>
            </a:r>
            <a:r>
              <a:rPr lang="ru-RU" dirty="0" smtClean="0"/>
              <a:t>сопровождаются выраженными </a:t>
            </a:r>
            <a:r>
              <a:rPr lang="ru-RU" dirty="0" err="1" smtClean="0"/>
              <a:t>иНЯ</a:t>
            </a:r>
            <a:r>
              <a:rPr lang="ru-RU" dirty="0" smtClean="0"/>
              <a:t>, требующими внимания врача и правильной и своевременной коррекции.</a:t>
            </a:r>
          </a:p>
          <a:p>
            <a:r>
              <a:rPr lang="ru-RU" dirty="0" smtClean="0"/>
              <a:t>К препаратам, применение которых сравнительно часто ассоциируется с </a:t>
            </a:r>
            <a:r>
              <a:rPr lang="ru-RU" dirty="0" err="1" smtClean="0"/>
              <a:t>иНЯ</a:t>
            </a:r>
            <a:r>
              <a:rPr lang="ru-RU" dirty="0" smtClean="0"/>
              <a:t>, относятся </a:t>
            </a:r>
            <a:r>
              <a:rPr lang="ru-RU" u="sng" dirty="0" smtClean="0"/>
              <a:t>ингибиторы иммунологических контрольных точек </a:t>
            </a:r>
            <a:r>
              <a:rPr lang="ru-RU" dirty="0" smtClean="0"/>
              <a:t>(CTLA-4 и PD-1 / PDL-1), </a:t>
            </a:r>
            <a:r>
              <a:rPr lang="ru-RU" u="sng" dirty="0" smtClean="0"/>
              <a:t>цитокины</a:t>
            </a:r>
            <a:r>
              <a:rPr lang="ru-RU" dirty="0" smtClean="0"/>
              <a:t> (ИФН и ИЛ-2, особенно при использовании в высоких дозах), и отдельные </a:t>
            </a:r>
            <a:r>
              <a:rPr lang="ru-RU" u="sng" dirty="0" err="1" smtClean="0"/>
              <a:t>моноклональные</a:t>
            </a:r>
            <a:r>
              <a:rPr lang="ru-RU" u="sng" dirty="0" smtClean="0"/>
              <a:t> антитела </a:t>
            </a:r>
            <a:r>
              <a:rPr lang="ru-RU" dirty="0" smtClean="0"/>
              <a:t>(</a:t>
            </a:r>
            <a:r>
              <a:rPr lang="ru-RU" dirty="0" err="1" smtClean="0"/>
              <a:t>блинатумомаб</a:t>
            </a:r>
            <a:r>
              <a:rPr lang="ru-RU" dirty="0" smtClean="0"/>
              <a:t>)</a:t>
            </a:r>
            <a:r>
              <a:rPr lang="en-US" dirty="0"/>
              <a:t>.</a:t>
            </a:r>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2382" y="1743740"/>
            <a:ext cx="5263116" cy="4125354"/>
          </a:xfrm>
        </p:spPr>
        <p:txBody>
          <a:bodyPr>
            <a:normAutofit lnSpcReduction="10000"/>
          </a:bodyPr>
          <a:lstStyle/>
          <a:p>
            <a:r>
              <a:rPr lang="ru-RU" dirty="0" smtClean="0"/>
              <a:t>Использование </a:t>
            </a:r>
            <a:r>
              <a:rPr lang="ru-RU" dirty="0" err="1" smtClean="0"/>
              <a:t>моноклональных</a:t>
            </a:r>
            <a:r>
              <a:rPr lang="ru-RU" dirty="0" smtClean="0"/>
              <a:t> антител, которые блокируют рецепторы CTLA‑4 и PD‑1, усиливает  </a:t>
            </a:r>
            <a:r>
              <a:rPr lang="ru-RU" dirty="0" err="1" smtClean="0"/>
              <a:t>Т-клеточный</a:t>
            </a:r>
            <a:r>
              <a:rPr lang="ru-RU" dirty="0" smtClean="0"/>
              <a:t> противоопухолевый иммунный ответ и позволяет достичь хороших результатов в лечении злокачественных опухолей. Тем не менее внешнее воздействие на иммунные контрольные точки может привести к </a:t>
            </a:r>
            <a:r>
              <a:rPr lang="ru-RU" u="sng" dirty="0" smtClean="0"/>
              <a:t>дисбалансу в иммунологической толерантности и вызвать бесконтрольный иммунный ответ</a:t>
            </a:r>
            <a:r>
              <a:rPr lang="ru-RU" dirty="0" smtClean="0"/>
              <a:t>. Это может проявляться развитием </a:t>
            </a:r>
            <a:r>
              <a:rPr lang="ru-RU" dirty="0" err="1" smtClean="0"/>
              <a:t>аутоиммуноподобных</a:t>
            </a:r>
            <a:r>
              <a:rPr lang="ru-RU" dirty="0" smtClean="0"/>
              <a:t>/воспалительных побочных реакций, которые вызывают повреждение нормальных тканей и органов, в том числе: кожи, желудочно-кишечного тракта, печени, легких, эндокринной системы и др.</a:t>
            </a:r>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5</a:t>
            </a:fld>
            <a:endParaRPr lang="ru-RU"/>
          </a:p>
        </p:txBody>
      </p:sp>
      <p:pic>
        <p:nvPicPr>
          <p:cNvPr id="6" name="Рисунок 5" descr="12.png"/>
          <p:cNvPicPr>
            <a:picLocks noChangeAspect="1"/>
          </p:cNvPicPr>
          <p:nvPr/>
        </p:nvPicPr>
        <p:blipFill>
          <a:blip r:embed="rId2" cstate="print"/>
          <a:stretch>
            <a:fillRect/>
          </a:stretch>
        </p:blipFill>
        <p:spPr>
          <a:xfrm>
            <a:off x="6018027" y="1787898"/>
            <a:ext cx="4089807" cy="389779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5183" y="233916"/>
            <a:ext cx="4125431" cy="5932968"/>
          </a:xfrm>
        </p:spPr>
        <p:txBody>
          <a:bodyPr>
            <a:normAutofit/>
          </a:bodyPr>
          <a:lstStyle/>
          <a:p>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6</a:t>
            </a:fld>
            <a:endParaRPr lang="ru-RU"/>
          </a:p>
        </p:txBody>
      </p:sp>
      <p:pic>
        <p:nvPicPr>
          <p:cNvPr id="6" name="Рисунок 5" descr="19.png"/>
          <p:cNvPicPr>
            <a:picLocks noChangeAspect="1"/>
          </p:cNvPicPr>
          <p:nvPr/>
        </p:nvPicPr>
        <p:blipFill>
          <a:blip r:embed="rId3" cstate="print"/>
          <a:stretch>
            <a:fillRect/>
          </a:stretch>
        </p:blipFill>
        <p:spPr>
          <a:xfrm>
            <a:off x="1313712" y="0"/>
            <a:ext cx="8213060" cy="615797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18.png"/>
          <p:cNvPicPr>
            <a:picLocks noGrp="1" noChangeAspect="1"/>
          </p:cNvPicPr>
          <p:nvPr>
            <p:ph idx="1"/>
          </p:nvPr>
        </p:nvPicPr>
        <p:blipFill>
          <a:blip r:embed="rId3" cstate="print"/>
          <a:stretch>
            <a:fillRect/>
          </a:stretch>
        </p:blipFill>
        <p:spPr>
          <a:xfrm>
            <a:off x="1241893" y="0"/>
            <a:ext cx="8348674" cy="6323837"/>
          </a:xfrm>
        </p:spPr>
      </p:pic>
      <p:sp>
        <p:nvSpPr>
          <p:cNvPr id="4" name="Номер слайда 3"/>
          <p:cNvSpPr>
            <a:spLocks noGrp="1"/>
          </p:cNvSpPr>
          <p:nvPr>
            <p:ph type="sldNum" sz="quarter" idx="12"/>
          </p:nvPr>
        </p:nvSpPr>
        <p:spPr/>
        <p:txBody>
          <a:bodyPr/>
          <a:lstStyle/>
          <a:p>
            <a:fld id="{5E214157-2F0F-4467-B9E0-0EF024492CC7}" type="slidenum">
              <a:rPr lang="ru-RU" smtClean="0"/>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13.png"/>
          <p:cNvPicPr>
            <a:picLocks noGrp="1" noChangeAspect="1"/>
          </p:cNvPicPr>
          <p:nvPr>
            <p:ph idx="1"/>
          </p:nvPr>
        </p:nvPicPr>
        <p:blipFill>
          <a:blip r:embed="rId2" cstate="print"/>
          <a:stretch>
            <a:fillRect/>
          </a:stretch>
        </p:blipFill>
        <p:spPr>
          <a:xfrm>
            <a:off x="151803" y="180754"/>
            <a:ext cx="10459490" cy="6043619"/>
          </a:xfrm>
        </p:spPr>
      </p:pic>
      <p:sp>
        <p:nvSpPr>
          <p:cNvPr id="4" name="Номер слайда 3"/>
          <p:cNvSpPr>
            <a:spLocks noGrp="1"/>
          </p:cNvSpPr>
          <p:nvPr>
            <p:ph type="sldNum" sz="quarter" idx="12"/>
          </p:nvPr>
        </p:nvSpPr>
        <p:spPr/>
        <p:txBody>
          <a:bodyPr/>
          <a:lstStyle/>
          <a:p>
            <a:fld id="{5E214157-2F0F-4467-B9E0-0EF024492CC7}" type="slidenum">
              <a:rPr lang="ru-RU" smtClean="0"/>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5408" y="286604"/>
            <a:ext cx="8941237" cy="1031833"/>
          </a:xfrm>
        </p:spPr>
        <p:txBody>
          <a:bodyPr>
            <a:noAutofit/>
          </a:bodyPr>
          <a:lstStyle/>
          <a:p>
            <a:r>
              <a:rPr lang="ru-RU" sz="3200" dirty="0" err="1" smtClean="0"/>
              <a:t>Иммуноопосредованные</a:t>
            </a:r>
            <a:r>
              <a:rPr lang="ru-RU" sz="3200" dirty="0" smtClean="0"/>
              <a:t> нежелательные явления</a:t>
            </a:r>
            <a:endParaRPr lang="ru-RU" sz="3200" dirty="0"/>
          </a:p>
        </p:txBody>
      </p:sp>
      <p:sp>
        <p:nvSpPr>
          <p:cNvPr id="3" name="Содержимое 2"/>
          <p:cNvSpPr>
            <a:spLocks noGrp="1"/>
          </p:cNvSpPr>
          <p:nvPr>
            <p:ph idx="1"/>
          </p:nvPr>
        </p:nvSpPr>
        <p:spPr/>
        <p:txBody>
          <a:bodyPr/>
          <a:lstStyle/>
          <a:p>
            <a:endParaRPr lang="ru-RU" dirty="0"/>
          </a:p>
        </p:txBody>
      </p:sp>
      <p:sp>
        <p:nvSpPr>
          <p:cNvPr id="4" name="Номер слайда 3"/>
          <p:cNvSpPr>
            <a:spLocks noGrp="1"/>
          </p:cNvSpPr>
          <p:nvPr>
            <p:ph type="sldNum" sz="quarter" idx="12"/>
          </p:nvPr>
        </p:nvSpPr>
        <p:spPr/>
        <p:txBody>
          <a:bodyPr/>
          <a:lstStyle/>
          <a:p>
            <a:fld id="{5E214157-2F0F-4467-B9E0-0EF024492CC7}" type="slidenum">
              <a:rPr lang="ru-RU" smtClean="0"/>
              <a:pPr/>
              <a:t>9</a:t>
            </a:fld>
            <a:endParaRPr lang="ru-RU"/>
          </a:p>
        </p:txBody>
      </p:sp>
      <p:pic>
        <p:nvPicPr>
          <p:cNvPr id="5" name="Рисунок 4" descr="2.jpg"/>
          <p:cNvPicPr>
            <a:picLocks noChangeAspect="1"/>
          </p:cNvPicPr>
          <p:nvPr/>
        </p:nvPicPr>
        <p:blipFill>
          <a:blip r:embed="rId2" cstate="print"/>
          <a:stretch>
            <a:fillRect/>
          </a:stretch>
        </p:blipFill>
        <p:spPr>
          <a:xfrm>
            <a:off x="766388" y="1356892"/>
            <a:ext cx="9337179" cy="474619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7636</TotalTime>
  <Words>1933</Words>
  <Application>Microsoft Office PowerPoint</Application>
  <PresentationFormat>Произвольный</PresentationFormat>
  <Paragraphs>162</Paragraphs>
  <Slides>37</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Ретро</vt:lpstr>
      <vt:lpstr>Поддерживающая терапия кожной токсичности при применении иммунотерапии злокачественных новообразований</vt:lpstr>
      <vt:lpstr>Иммунотерапия </vt:lpstr>
      <vt:lpstr>Презентация PowerPoint</vt:lpstr>
      <vt:lpstr>Иммуноопосредованные нежелательные явления</vt:lpstr>
      <vt:lpstr>Презентация PowerPoint</vt:lpstr>
      <vt:lpstr>Презентация PowerPoint</vt:lpstr>
      <vt:lpstr>Презентация PowerPoint</vt:lpstr>
      <vt:lpstr>Презентация PowerPoint</vt:lpstr>
      <vt:lpstr>Иммуноопосредованные нежелательные явления</vt:lpstr>
      <vt:lpstr>Экзантемы</vt:lpstr>
      <vt:lpstr>Синдром Лайелла</vt:lpstr>
      <vt:lpstr>Синдром Стивенса — Джонсона</vt:lpstr>
      <vt:lpstr>Оценка степени тяжести иНЯ проводится с помощью универсальной шкалы токсичности CTC AE (текущая версия № 4) </vt:lpstr>
      <vt:lpstr>ДИАГНОСТИКА</vt:lpstr>
      <vt:lpstr>Обследование до начала иммунотерапии</vt:lpstr>
      <vt:lpstr>Презентация PowerPoint</vt:lpstr>
      <vt:lpstr>Обследование в процессе иммунотерапии</vt:lpstr>
      <vt:lpstr>Обследования при подозрении на  развитие иммуноопосредованного нежелательного явления</vt:lpstr>
      <vt:lpstr>Обследование при развившемся иммуноопосредованном нежелательном явлении</vt:lpstr>
      <vt:lpstr>Принципы терапии</vt:lpstr>
      <vt:lpstr>Рекомендуемый алгоритм лечения иммуноопосредованных нежелательных явлений</vt:lpstr>
      <vt:lpstr>Презентация PowerPoint</vt:lpstr>
      <vt:lpstr>Алгоритм лечения  иммуноопосредованных нежелательных явлений.</vt:lpstr>
      <vt:lpstr>Erythemato-edematous rash in a patient treated with Ipilimumab</vt:lpstr>
      <vt:lpstr>Maculae and follicular papules distributed on limbs in a patients treated with Vemurafenib</vt:lpstr>
      <vt:lpstr>Disseminated viral warts in a patient treated with Vemurafenib</vt:lpstr>
      <vt:lpstr>Plantar hyperkeratosis occurred in areas under physical pressure during Vemurafenib treatment</vt:lpstr>
      <vt:lpstr>Painful sunburns developed after a few days of Vemurafenib treatment</vt:lpstr>
      <vt:lpstr>Поражение кожи</vt:lpstr>
      <vt:lpstr>Презентация PowerPoint</vt:lpstr>
      <vt:lpstr>Презентация PowerPoint</vt:lpstr>
      <vt:lpstr>Презентация PowerPoint</vt:lpstr>
      <vt:lpstr>Презентация PowerPoint</vt:lpstr>
      <vt:lpstr>Выводы </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Разработка методики для выявления макролид-резистентных штаммов Mycoplasma genitalium в образцах биологического материала на основе мультиплексной ПЦР в реальном времени</dc:title>
  <dc:creator>Гузель</dc:creator>
  <cp:lastModifiedBy>Красноперова Марина Николаевна</cp:lastModifiedBy>
  <cp:revision>636</cp:revision>
  <dcterms:created xsi:type="dcterms:W3CDTF">2016-10-11T14:27:09Z</dcterms:created>
  <dcterms:modified xsi:type="dcterms:W3CDTF">2017-12-20T17:41:39Z</dcterms:modified>
</cp:coreProperties>
</file>